
<file path=[Content_Types].xml><?xml version="1.0" encoding="utf-8"?>
<Types xmlns="http://schemas.openxmlformats.org/package/2006/content-types">
  <Default Extension="png" ContentType="image/png"/>
  <Default Extension="svg" ContentType="image/svg+xml"/>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9" r:id="rId3"/>
    <p:sldMasterId id="2147483711" r:id="rId4"/>
    <p:sldMasterId id="2147483744" r:id="rId5"/>
  </p:sldMasterIdLst>
  <p:notesMasterIdLst>
    <p:notesMasterId r:id="rId26"/>
  </p:notesMasterIdLst>
  <p:sldIdLst>
    <p:sldId id="1632" r:id="rId6"/>
    <p:sldId id="1579" r:id="rId7"/>
    <p:sldId id="1536" r:id="rId8"/>
    <p:sldId id="1580" r:id="rId9"/>
    <p:sldId id="1570" r:id="rId10"/>
    <p:sldId id="1572" r:id="rId11"/>
    <p:sldId id="1573" r:id="rId12"/>
    <p:sldId id="1574" r:id="rId13"/>
    <p:sldId id="1576" r:id="rId14"/>
    <p:sldId id="1553" r:id="rId15"/>
    <p:sldId id="1537" r:id="rId16"/>
    <p:sldId id="1521" r:id="rId17"/>
    <p:sldId id="3764" r:id="rId18"/>
    <p:sldId id="1583" r:id="rId19"/>
    <p:sldId id="1581" r:id="rId20"/>
    <p:sldId id="1582" r:id="rId21"/>
    <p:sldId id="1561" r:id="rId22"/>
    <p:sldId id="3758" r:id="rId23"/>
    <p:sldId id="1549" r:id="rId24"/>
    <p:sldId id="373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4A5E5F-FAD5-4115-A858-EA73B07F648B}" v="19" dt="2018-11-06T03:54:44.353"/>
    <p1510:client id="{3C0B7F7F-3510-41A5-9B53-BE255C0722EE}" v="1" dt="2018-11-14T16:42:27.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60"/>
  </p:normalViewPr>
  <p:slideViewPr>
    <p:cSldViewPr snapToGrid="0">
      <p:cViewPr varScale="1">
        <p:scale>
          <a:sx n="72" d="100"/>
          <a:sy n="72" d="100"/>
        </p:scale>
        <p:origin x="75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1B8EF-9FDD-4924-A8F3-E35718FA79FC}" type="datetimeFigureOut">
              <a:rPr lang="en-US" smtClean="0"/>
              <a:t>11/14/2018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06B176-5D7F-451E-B495-7BC78DCFD975}" type="slidenum">
              <a:rPr lang="en-US" smtClean="0"/>
              <a:t>‹#›</a:t>
            </a:fld>
            <a:endParaRPr lang="en-US"/>
          </a:p>
        </p:txBody>
      </p:sp>
    </p:spTree>
    <p:extLst>
      <p:ext uri="{BB962C8B-B14F-4D97-AF65-F5344CB8AC3E}">
        <p14:creationId xmlns:p14="http://schemas.microsoft.com/office/powerpoint/2010/main" val="1655445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11/14/2018 8:41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344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It was – and still is - the time of Agile and DevOps.</a:t>
            </a:r>
          </a:p>
          <a:p>
            <a:pPr marL="171450" indent="-171450">
              <a:buFont typeface="Arial" panose="020B0604020202020204" pitchFamily="34" charset="0"/>
              <a:buChar char="•"/>
            </a:pPr>
            <a:r>
              <a:rPr lang="de-DE" dirty="0"/>
              <a:t>We had to formulate a DevOps strategy for our entire organization.</a:t>
            </a:r>
          </a:p>
          <a:p>
            <a:pPr marL="171450" indent="-171450">
              <a:buFont typeface="Arial" panose="020B0604020202020204" pitchFamily="34" charset="0"/>
              <a:buChar char="•"/>
            </a:pPr>
            <a:r>
              <a:rPr lang="de-DE" dirty="0"/>
              <a:t>But what is </a:t>
            </a:r>
            <a:r>
              <a:rPr lang="de-DE" b="1" dirty="0"/>
              <a:t>DevOps</a:t>
            </a:r>
            <a:r>
              <a:rPr lang="de-DE" dirty="0"/>
              <a:t>?</a:t>
            </a:r>
            <a:r>
              <a:rPr lang="de-DE" baseline="0" dirty="0"/>
              <a:t> It can mean radically different things for different people!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442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11/14/2018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4315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429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456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11/14/2018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18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330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11/14/2018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0310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Essential DevOps practices include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agile planning,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continuous integration,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continuous delivery,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and monitoring of applications.</a:t>
            </a:r>
            <a:br>
              <a:rPr lang="en-US" sz="1200" dirty="0">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dirty="0">
                <a:latin typeface="Segoe UI" panose="020B0502040204020203" pitchFamily="34" charset="0"/>
                <a:cs typeface="Segoe UI" panose="020B0502040204020203" pitchFamily="34" charset="0"/>
              </a:rPr>
              <a:t>CLICK</a:t>
            </a:r>
            <a:r>
              <a:rPr lang="en-US" sz="1200" dirty="0">
                <a:latin typeface="Segoe UI" panose="020B0502040204020203" pitchFamily="34" charset="0"/>
                <a:cs typeface="Segoe UI" panose="020B0502040204020203" pitchFamily="34" charset="0"/>
              </a:rPr>
              <a:t> DevOps becomes reality with powerful tools that help development teams move through the different phases of the DevOps lifecycle quickly and efficiently.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There are many powerful best-of-breed point solutions – both OSS and commercial – available today.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These tools cover individual DevOps tasks or entire phases, and teams choose and integrate their preferred tools in order to get an end-to-end toolchain that works for them.</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dirty="0">
                <a:latin typeface="Segoe UI" panose="020B0502040204020203" pitchFamily="34" charset="0"/>
                <a:cs typeface="Segoe UI" panose="020B0502040204020203" pitchFamily="34" charset="0"/>
              </a:rPr>
              <a:t>CLICK</a:t>
            </a:r>
            <a:r>
              <a:rPr lang="en-US" sz="1200" dirty="0">
                <a:latin typeface="Segoe UI" panose="020B0502040204020203" pitchFamily="34" charset="0"/>
                <a:cs typeface="Segoe UI" panose="020B0502040204020203" pitchFamily="34" charset="0"/>
              </a:rPr>
              <a:t> Visual Studio Team Services (TS) is our Azure OSS DevOps solution and it is an easy and flexible offering.</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It’s enterprise class, integrated from end to end, extensible, and works with other tools.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 ties everything together – program in any language, develop on any operating system, and deploy to any platform.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It’s best with Azure, but it integrates with other cloud providers, giving users the flexibility to explore and gradually move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a:latin typeface="Segoe UI" panose="020B0502040204020203" pitchFamily="34" charset="0"/>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We do not ask you to stop promoting your favorite OSS DevOps tools – quite the opposite, we want your customers move the tools they are using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However, we </a:t>
            </a:r>
            <a:r>
              <a:rPr lang="en-US" sz="1200" b="1" dirty="0">
                <a:latin typeface="Segoe UI" panose="020B0502040204020203" pitchFamily="34" charset="0"/>
                <a:cs typeface="Segoe UI" panose="020B0502040204020203" pitchFamily="34" charset="0"/>
              </a:rPr>
              <a:t>do</a:t>
            </a:r>
            <a:r>
              <a:rPr lang="en-US" sz="1200" dirty="0">
                <a:latin typeface="Segoe UI" panose="020B0502040204020203" pitchFamily="34" charset="0"/>
                <a:cs typeface="Segoe UI" panose="020B0502040204020203" pitchFamily="34" charset="0"/>
              </a:rPr>
              <a:t> want you to keep in mind that TS is a great integration platform that can work with your OSS tool of choice and also brings additional value if you include it as part of an existing OSS DevOps setup.</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How? Let’s take </a:t>
            </a:r>
            <a:r>
              <a:rPr lang="en-US" sz="1200" b="1" dirty="0">
                <a:latin typeface="Segoe UI" panose="020B0502040204020203" pitchFamily="34" charset="0"/>
                <a:cs typeface="Segoe UI" panose="020B0502040204020203" pitchFamily="34" charset="0"/>
              </a:rPr>
              <a:t>Jenkins</a:t>
            </a:r>
            <a:r>
              <a:rPr lang="en-US" sz="1200" dirty="0">
                <a:latin typeface="Segoe UI" panose="020B0502040204020203" pitchFamily="34" charset="0"/>
                <a:cs typeface="Segoe UI" panose="020B0502040204020203" pitchFamily="34" charset="0"/>
              </a:rPr>
              <a:t> as an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Jenkins is a great tool and best-of-breed OSS solution. Jenkins runs on Azure, in fact you can provision a fully functional Jenkins instance in just a few minutes from the Azure portal. That’s a great start and will create some consumption.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But Jenkins also has some drawbacks from past experience: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Managing Jenkins infrastructure</a:t>
            </a:r>
            <a:r>
              <a:rPr lang="en-US" sz="1200" dirty="0">
                <a:latin typeface="Segoe UI" panose="020B0502040204020203" pitchFamily="34" charset="0"/>
                <a:cs typeface="Segoe UI" panose="020B0502040204020203" pitchFamily="34" charset="0"/>
              </a:rPr>
              <a:t> can be cumbersome. It requires a master/slave relationship between all build nodes. As a team grows, they will require more builds which in turns requires more build nodes. From an infrastructure perspective, you need a dedicated team to manage that whole setup to ensure it runs smoothly.</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Security</a:t>
            </a:r>
            <a:r>
              <a:rPr lang="en-US" sz="1200" dirty="0">
                <a:latin typeface="Segoe UI" panose="020B0502040204020203" pitchFamily="34" charset="0"/>
                <a:cs typeface="Segoe UI" panose="020B0502040204020203" pitchFamily="34" charset="0"/>
              </a:rPr>
              <a:t> within Jenkins is enforced via plugins and highly complex to setup (when compared to TS).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The plugin </a:t>
            </a:r>
            <a:r>
              <a:rPr lang="en-US" sz="1200" b="1" dirty="0">
                <a:latin typeface="Segoe UI" panose="020B0502040204020203" pitchFamily="34" charset="0"/>
                <a:cs typeface="Segoe UI" panose="020B0502040204020203" pitchFamily="34" charset="0"/>
              </a:rPr>
              <a:t>ecosystem</a:t>
            </a:r>
            <a:r>
              <a:rPr lang="en-US" sz="1200" dirty="0">
                <a:latin typeface="Segoe UI" panose="020B0502040204020203" pitchFamily="34" charset="0"/>
                <a:cs typeface="Segoe UI" panose="020B0502040204020203" pitchFamily="34" charset="0"/>
              </a:rPr>
              <a:t> is wide but there a lot of plugins that cause stability issues within Jenkins.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Upgrading</a:t>
            </a:r>
            <a:r>
              <a:rPr lang="en-US" sz="1200" dirty="0">
                <a:latin typeface="Segoe UI" panose="020B0502040204020203" pitchFamily="34" charset="0"/>
                <a:cs typeface="Segoe UI" panose="020B0502040204020203" pitchFamily="34" charset="0"/>
              </a:rPr>
              <a:t> Jenkins is very painful which results in more teams using outdated version of Jenkins which can cause security risks.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Integrating</a:t>
            </a:r>
            <a:r>
              <a:rPr lang="en-US" sz="1200" dirty="0">
                <a:latin typeface="Segoe UI" panose="020B0502040204020203" pitchFamily="34" charset="0"/>
                <a:cs typeface="Segoe UI" panose="020B0502040204020203" pitchFamily="34" charset="0"/>
              </a:rPr>
              <a:t> Jenkins with other tools like Jira or </a:t>
            </a:r>
            <a:r>
              <a:rPr lang="en-US" sz="1200" dirty="0" err="1">
                <a:latin typeface="Segoe UI" panose="020B0502040204020203" pitchFamily="34" charset="0"/>
                <a:cs typeface="Segoe UI" panose="020B0502040204020203" pitchFamily="34" charset="0"/>
              </a:rPr>
              <a:t>Github</a:t>
            </a:r>
            <a:r>
              <a:rPr lang="en-US" sz="1200" dirty="0">
                <a:latin typeface="Segoe UI" panose="020B0502040204020203" pitchFamily="34" charset="0"/>
                <a:cs typeface="Segoe UI" panose="020B0502040204020203" pitchFamily="34" charset="0"/>
              </a:rPr>
              <a:t> is cumbersome (while TS provides features from all tools within one product).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If a Jenkins setup is </a:t>
            </a:r>
            <a:r>
              <a:rPr lang="en-US" sz="1200" b="1" dirty="0">
                <a:latin typeface="Segoe UI" panose="020B0502040204020203" pitchFamily="34" charset="0"/>
                <a:cs typeface="Segoe UI" panose="020B0502040204020203" pitchFamily="34" charset="0"/>
              </a:rPr>
              <a:t>mission-critical</a:t>
            </a:r>
            <a:r>
              <a:rPr lang="en-US" sz="1200" dirty="0">
                <a:latin typeface="Segoe UI" panose="020B0502040204020203" pitchFamily="34" charset="0"/>
                <a:cs typeface="Segoe UI" panose="020B0502040204020203" pitchFamily="34" charset="0"/>
              </a:rPr>
              <a:t> then setting up Jenkins in HA is extremely hard considering its backend is a filesystem rather than a database. Consequently, teams will tend to scale the Jenkins master vertically instead of horizontally as the number of jobs increases. The on-premises team is responsible to provide a decent SLA to the dev/ops teams.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This is not to say that teams should stop using Jenkins – but they should be aware how TS can help mitigate some of the drawbacks.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This was just an example of one tool in an end-to-end DevOps toolchain.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If your customer is using multiple different tools, similar issues will crop 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11/14/2018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5248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11/14/2018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779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8372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819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11/14/2018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37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11/14/2018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2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Then and Now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71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comment pointed out that there are many more people in the second pit stop than in the first. I would argue that there are a lot more people involved in delivering software now than even a decade ago. Software delivery has become a team sport involving many more people than ever before. Which I feel is very clear in the video.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85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What I also found interesting is when I saw all the additional people I saw them as automated tasks in my head. Specialized tools used to achieve a common goal. They are like micro-services. One service to remove the tire, another to replace it and one service to just jack up the vehicle. I saw and incredibly orchestrated pipeline. I also noticed redundancy built in to the process.  If you watch the back of the vehicle there are two people with jacks. One jacks up the back of the vehicle and the other appears to be there just in case. There are also people near the front on the far side that never touch the vehicle but are monitoring the process, so they can learn and improve.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9285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Another comment points out that in the second pit stop the team does not refuel the vehicle.  I believe you should fix what hurts most first. Watch the first pit stop again. Refueling the vehicle is done long before the second tire is changed. Reviewing the first pit stop what hurt most was the tire changing. The first pit stop took over 60 seconds the second less than 2.  Even if they had refueled the vehicle at the same rat as the 1950’s pit stop that would have been an enormous gain. Not to mention in the second pit stop they changed all four tires and not just two. </a:t>
            </a:r>
          </a:p>
          <a:p>
            <a:r>
              <a:rPr lang="en-US" sz="1200" b="0" i="0" u="none" strike="noStrike" kern="1200" dirty="0">
                <a:solidFill>
                  <a:schemeClr val="tx1"/>
                </a:solidFill>
                <a:effectLst/>
                <a:latin typeface="+mn-lt"/>
                <a:ea typeface="+mn-ea"/>
                <a:cs typeface="+mn-cs"/>
              </a:rPr>
              <a:t>I also think it is important to realize that the second team was not required to refuel the vehicle. This means work has already been done to remove the need for the bottle neck by making the vehicles more efficient. We do this in software. Historically manual testing has been the bottle neck, so many teams are leveraging automated tests to reduce the need for manual testing. Applications are being re-architected so the majority of the functionally can be tested and verified in a much more efficient way. This does not remove the bottle neck entirely because at some point manual test might still be run. However, the number of tests should be reduced and therefore the time to execute is reduced as well. Just as in the F1 race eventually the vehicle will need to be refueled but less frequently and quicker because they require less fuel. </a:t>
            </a:r>
          </a:p>
          <a:p>
            <a:r>
              <a:rPr lang="en-US" sz="1200" b="0" i="0" u="none" strike="noStrike" kern="1200" dirty="0">
                <a:solidFill>
                  <a:schemeClr val="tx1"/>
                </a:solidFill>
                <a:effectLst/>
                <a:latin typeface="+mn-lt"/>
                <a:ea typeface="+mn-ea"/>
                <a:cs typeface="+mn-cs"/>
              </a:rPr>
              <a:t>The more I watch the video the more I think it is the perfect visualization of a digital transformation.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4940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also think it is important to realize that the second team was not required to refuel the vehicle. This means work has already been done to remove the need for the bottle neck by making the vehicles more efficient. We do this in software. Historically manual testing has been the bottle neck, so many teams are leveraging automated tests to reduce the need for manual testing. Applications are being re-architected so the majority of the functionally can be tested and verified in a much more efficient way. This does not remove the bottle neck entirely because at some point manual test might still be run. However, the number of tests should be reduced and therefore the time to execute is reduced as well. Just as in the F1 race eventually the vehicle will need to be refueled but less frequently and quicker because they require less fuel.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more I watch the video the more I think it is the perfect visualization of a digital transformation.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251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37.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37.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7.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9166F-80F5-4608-936B-4CE2940366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20E5CD-C294-4C49-933B-75683E7F30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D1677B-E3C8-45EB-B1F7-CD8E1C19E110}"/>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5" name="Footer Placeholder 4">
            <a:extLst>
              <a:ext uri="{FF2B5EF4-FFF2-40B4-BE49-F238E27FC236}">
                <a16:creationId xmlns:a16="http://schemas.microsoft.com/office/drawing/2014/main" id="{93B0846A-25ED-493D-A4F7-759B6BF6A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0410D-1986-4584-A9CC-E21C00D70F41}"/>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2191347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BD012-7774-4660-87A3-25A734F182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F7C3B2-5145-4B29-8C4B-C4BA2C9F26C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8CB07-44E1-4DBD-8B72-505FFD4B3AE8}"/>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5" name="Footer Placeholder 4">
            <a:extLst>
              <a:ext uri="{FF2B5EF4-FFF2-40B4-BE49-F238E27FC236}">
                <a16:creationId xmlns:a16="http://schemas.microsoft.com/office/drawing/2014/main" id="{F66B0201-BCB2-4B84-9D03-7088A017F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80888-0091-4940-AE75-345A67A19A08}"/>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40413276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2" name="Footer Placeholder 1">
            <a:extLst>
              <a:ext uri="{FF2B5EF4-FFF2-40B4-BE49-F238E27FC236}">
                <a16:creationId xmlns:a16="http://schemas.microsoft.com/office/drawing/2014/main" id="{6C519518-DDB6-44D1-A2C4-AD7F3F02F11D}"/>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8192626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 name="Footer Placeholder 1">
            <a:extLst>
              <a:ext uri="{FF2B5EF4-FFF2-40B4-BE49-F238E27FC236}">
                <a16:creationId xmlns:a16="http://schemas.microsoft.com/office/drawing/2014/main" id="{85996BC5-0F8A-4FE5-BC80-796E035AC995}"/>
              </a:ext>
            </a:extLst>
          </p:cNvPr>
          <p:cNvSpPr>
            <a:spLocks noGrp="1"/>
          </p:cNvSpPr>
          <p:nvPr>
            <p:ph type="ftr" sz="quarter" idx="14"/>
          </p:nvPr>
        </p:nvSpPr>
        <p:spPr/>
        <p:txBody>
          <a:bodyPr/>
          <a:lstStyle/>
          <a:p>
            <a:r>
              <a:rPr lang="en-US"/>
              <a:t>@abelsquidhead</a:t>
            </a:r>
            <a:endParaRPr lang="en-US" dirty="0"/>
          </a:p>
        </p:txBody>
      </p:sp>
    </p:spTree>
    <p:extLst>
      <p:ext uri="{BB962C8B-B14F-4D97-AF65-F5344CB8AC3E}">
        <p14:creationId xmlns:p14="http://schemas.microsoft.com/office/powerpoint/2010/main" val="372197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2" name="Footer Placeholder 1">
            <a:extLst>
              <a:ext uri="{FF2B5EF4-FFF2-40B4-BE49-F238E27FC236}">
                <a16:creationId xmlns:a16="http://schemas.microsoft.com/office/drawing/2014/main" id="{55CC75F6-F438-42D2-8B13-C3358B2F05F1}"/>
              </a:ext>
            </a:extLst>
          </p:cNvPr>
          <p:cNvSpPr>
            <a:spLocks noGrp="1"/>
          </p:cNvSpPr>
          <p:nvPr>
            <p:ph type="ftr" sz="quarter" idx="14"/>
          </p:nvPr>
        </p:nvSpPr>
        <p:spPr/>
        <p:txBody>
          <a:bodyPr/>
          <a:lstStyle/>
          <a:p>
            <a:r>
              <a:rPr lang="en-US"/>
              <a:t>@abelsquidhead</a:t>
            </a:r>
            <a:endParaRPr lang="en-US" dirty="0"/>
          </a:p>
        </p:txBody>
      </p:sp>
    </p:spTree>
    <p:extLst>
      <p:ext uri="{BB962C8B-B14F-4D97-AF65-F5344CB8AC3E}">
        <p14:creationId xmlns:p14="http://schemas.microsoft.com/office/powerpoint/2010/main" val="33537119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2" name="Footer Placeholder 1">
            <a:extLst>
              <a:ext uri="{FF2B5EF4-FFF2-40B4-BE49-F238E27FC236}">
                <a16:creationId xmlns:a16="http://schemas.microsoft.com/office/drawing/2014/main" id="{99CD547E-E73F-4FCC-908C-31DF1EF1612D}"/>
              </a:ext>
            </a:extLst>
          </p:cNvPr>
          <p:cNvSpPr>
            <a:spLocks noGrp="1"/>
          </p:cNvSpPr>
          <p:nvPr>
            <p:ph type="ftr" sz="quarter" idx="14"/>
          </p:nvPr>
        </p:nvSpPr>
        <p:spPr/>
        <p:txBody>
          <a:bodyPr/>
          <a:lstStyle/>
          <a:p>
            <a:r>
              <a:rPr lang="en-US"/>
              <a:t>@abelsquidhead</a:t>
            </a:r>
            <a:endParaRPr lang="en-US" dirty="0"/>
          </a:p>
        </p:txBody>
      </p:sp>
    </p:spTree>
    <p:extLst>
      <p:ext uri="{BB962C8B-B14F-4D97-AF65-F5344CB8AC3E}">
        <p14:creationId xmlns:p14="http://schemas.microsoft.com/office/powerpoint/2010/main" val="17370582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2" name="Footer Placeholder 1">
            <a:extLst>
              <a:ext uri="{FF2B5EF4-FFF2-40B4-BE49-F238E27FC236}">
                <a16:creationId xmlns:a16="http://schemas.microsoft.com/office/drawing/2014/main" id="{6F203476-C0EA-46D5-804A-35FDEAA76E3B}"/>
              </a:ext>
            </a:extLst>
          </p:cNvPr>
          <p:cNvSpPr>
            <a:spLocks noGrp="1"/>
          </p:cNvSpPr>
          <p:nvPr>
            <p:ph type="ftr" sz="quarter" idx="14"/>
          </p:nvPr>
        </p:nvSpPr>
        <p:spPr/>
        <p:txBody>
          <a:bodyPr/>
          <a:lstStyle/>
          <a:p>
            <a:r>
              <a:rPr lang="en-US"/>
              <a:t>@abelsquidhead</a:t>
            </a:r>
            <a:endParaRPr lang="en-US" dirty="0"/>
          </a:p>
        </p:txBody>
      </p:sp>
    </p:spTree>
    <p:extLst>
      <p:ext uri="{BB962C8B-B14F-4D97-AF65-F5344CB8AC3E}">
        <p14:creationId xmlns:p14="http://schemas.microsoft.com/office/powerpoint/2010/main" val="347940580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2" name="Footer Placeholder 1">
            <a:extLst>
              <a:ext uri="{FF2B5EF4-FFF2-40B4-BE49-F238E27FC236}">
                <a16:creationId xmlns:a16="http://schemas.microsoft.com/office/drawing/2014/main" id="{AFB072B4-54C7-49E2-B805-CF7478443DF9}"/>
              </a:ext>
            </a:extLst>
          </p:cNvPr>
          <p:cNvSpPr>
            <a:spLocks noGrp="1"/>
          </p:cNvSpPr>
          <p:nvPr>
            <p:ph type="ftr" sz="quarter" idx="12"/>
          </p:nvPr>
        </p:nvSpPr>
        <p:spPr/>
        <p:txBody>
          <a:bodyPr/>
          <a:lstStyle/>
          <a:p>
            <a:r>
              <a:rPr lang="en-US"/>
              <a:t>@abelsquidhead</a:t>
            </a:r>
            <a:endParaRPr lang="en-US" dirty="0"/>
          </a:p>
        </p:txBody>
      </p:sp>
    </p:spTree>
    <p:extLst>
      <p:ext uri="{BB962C8B-B14F-4D97-AF65-F5344CB8AC3E}">
        <p14:creationId xmlns:p14="http://schemas.microsoft.com/office/powerpoint/2010/main" val="1991829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
        <p:nvSpPr>
          <p:cNvPr id="2" name="Footer Placeholder 1">
            <a:extLst>
              <a:ext uri="{FF2B5EF4-FFF2-40B4-BE49-F238E27FC236}">
                <a16:creationId xmlns:a16="http://schemas.microsoft.com/office/drawing/2014/main" id="{D98371AE-0644-436C-BEEF-B414AF02FAC2}"/>
              </a:ext>
            </a:extLst>
          </p:cNvPr>
          <p:cNvSpPr>
            <a:spLocks noGrp="1"/>
          </p:cNvSpPr>
          <p:nvPr>
            <p:ph type="ftr" sz="quarter" idx="17"/>
          </p:nvPr>
        </p:nvSpPr>
        <p:spPr/>
        <p:txBody>
          <a:bodyPr/>
          <a:lstStyle/>
          <a:p>
            <a:r>
              <a:rPr lang="en-US"/>
              <a:t>@abelsquidhead</a:t>
            </a:r>
            <a:endParaRPr lang="en-US" dirty="0"/>
          </a:p>
        </p:txBody>
      </p:sp>
    </p:spTree>
    <p:extLst>
      <p:ext uri="{BB962C8B-B14F-4D97-AF65-F5344CB8AC3E}">
        <p14:creationId xmlns:p14="http://schemas.microsoft.com/office/powerpoint/2010/main" val="18451014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
        <p:nvSpPr>
          <p:cNvPr id="2" name="Footer Placeholder 1">
            <a:extLst>
              <a:ext uri="{FF2B5EF4-FFF2-40B4-BE49-F238E27FC236}">
                <a16:creationId xmlns:a16="http://schemas.microsoft.com/office/drawing/2014/main" id="{DD631D06-C4BC-43A8-8F13-A5A998D3FD33}"/>
              </a:ext>
            </a:extLst>
          </p:cNvPr>
          <p:cNvSpPr>
            <a:spLocks noGrp="1"/>
          </p:cNvSpPr>
          <p:nvPr>
            <p:ph type="ftr" sz="quarter" idx="17"/>
          </p:nvPr>
        </p:nvSpPr>
        <p:spPr/>
        <p:txBody>
          <a:bodyPr/>
          <a:lstStyle/>
          <a:p>
            <a:r>
              <a:rPr lang="en-US"/>
              <a:t>@abelsquidhead</a:t>
            </a:r>
            <a:endParaRPr lang="en-US" dirty="0"/>
          </a:p>
        </p:txBody>
      </p:sp>
    </p:spTree>
    <p:extLst>
      <p:ext uri="{BB962C8B-B14F-4D97-AF65-F5344CB8AC3E}">
        <p14:creationId xmlns:p14="http://schemas.microsoft.com/office/powerpoint/2010/main" val="6733282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
        <p:nvSpPr>
          <p:cNvPr id="2" name="Footer Placeholder 1">
            <a:extLst>
              <a:ext uri="{FF2B5EF4-FFF2-40B4-BE49-F238E27FC236}">
                <a16:creationId xmlns:a16="http://schemas.microsoft.com/office/drawing/2014/main" id="{5C4D77ED-B099-476F-96F4-54648DD81047}"/>
              </a:ext>
            </a:extLst>
          </p:cNvPr>
          <p:cNvSpPr>
            <a:spLocks noGrp="1"/>
          </p:cNvSpPr>
          <p:nvPr>
            <p:ph type="ftr" sz="quarter" idx="17"/>
          </p:nvPr>
        </p:nvSpPr>
        <p:spPr/>
        <p:txBody>
          <a:bodyPr/>
          <a:lstStyle/>
          <a:p>
            <a:r>
              <a:rPr lang="en-US"/>
              <a:t>@abelsquidhead</a:t>
            </a:r>
            <a:endParaRPr lang="en-US" dirty="0"/>
          </a:p>
        </p:txBody>
      </p:sp>
    </p:spTree>
    <p:extLst>
      <p:ext uri="{BB962C8B-B14F-4D97-AF65-F5344CB8AC3E}">
        <p14:creationId xmlns:p14="http://schemas.microsoft.com/office/powerpoint/2010/main" val="26837997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
        <p:nvSpPr>
          <p:cNvPr id="2" name="Footer Placeholder 1">
            <a:extLst>
              <a:ext uri="{FF2B5EF4-FFF2-40B4-BE49-F238E27FC236}">
                <a16:creationId xmlns:a16="http://schemas.microsoft.com/office/drawing/2014/main" id="{7882C40A-CE65-4FE1-B4B8-7EBB0EED94AD}"/>
              </a:ext>
            </a:extLst>
          </p:cNvPr>
          <p:cNvSpPr>
            <a:spLocks noGrp="1"/>
          </p:cNvSpPr>
          <p:nvPr>
            <p:ph type="ftr" sz="quarter" idx="12"/>
          </p:nvPr>
        </p:nvSpPr>
        <p:spPr/>
        <p:txBody>
          <a:bodyPr/>
          <a:lstStyle/>
          <a:p>
            <a:r>
              <a:rPr lang="en-US"/>
              <a:t>@abelsquidhead</a:t>
            </a:r>
            <a:endParaRPr lang="en-US" dirty="0"/>
          </a:p>
        </p:txBody>
      </p:sp>
    </p:spTree>
    <p:extLst>
      <p:ext uri="{BB962C8B-B14F-4D97-AF65-F5344CB8AC3E}">
        <p14:creationId xmlns:p14="http://schemas.microsoft.com/office/powerpoint/2010/main" val="29367976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1DCAE-00D1-4F75-9AA2-A3F4807099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2639F9-9485-44BE-A5C8-BDC65AE0611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37920-2717-42FE-ADE6-78AB7BF44A57}"/>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5" name="Footer Placeholder 4">
            <a:extLst>
              <a:ext uri="{FF2B5EF4-FFF2-40B4-BE49-F238E27FC236}">
                <a16:creationId xmlns:a16="http://schemas.microsoft.com/office/drawing/2014/main" id="{820AFF24-7C68-4C87-A770-966BCFC29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9854D-D95F-482E-AD47-8B3C93A00630}"/>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2403633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4D619C01-A912-4472-ACCC-5723EC22354E}"/>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4165669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0F1335A7-085D-4231-B18B-3F5C4E7DDC80}"/>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1283745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C4BEC62E-7D60-411F-A4DF-6BAB9B6F01E4}"/>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389227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
        <p:nvSpPr>
          <p:cNvPr id="2" name="Footer Placeholder 1">
            <a:extLst>
              <a:ext uri="{FF2B5EF4-FFF2-40B4-BE49-F238E27FC236}">
                <a16:creationId xmlns:a16="http://schemas.microsoft.com/office/drawing/2014/main" id="{B959D35D-423F-4D11-9BF1-416F6D65BA54}"/>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1344838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930FC8-7433-4469-8A79-A2A71B843AF1}"/>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15545442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
        <p:nvSpPr>
          <p:cNvPr id="2" name="Footer Placeholder 1">
            <a:extLst>
              <a:ext uri="{FF2B5EF4-FFF2-40B4-BE49-F238E27FC236}">
                <a16:creationId xmlns:a16="http://schemas.microsoft.com/office/drawing/2014/main" id="{6637D429-255D-4852-BA69-6162C727F408}"/>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553745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
        <p:nvSpPr>
          <p:cNvPr id="2" name="Footer Placeholder 1">
            <a:extLst>
              <a:ext uri="{FF2B5EF4-FFF2-40B4-BE49-F238E27FC236}">
                <a16:creationId xmlns:a16="http://schemas.microsoft.com/office/drawing/2014/main" id="{7BC3F55D-1284-4D3F-A3B9-9F37390F3DE4}"/>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1054947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A3AD1B1-062D-4979-8362-F8F5DB5C9720}"/>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275372817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3" name="Footer Placeholder 2">
            <a:extLst>
              <a:ext uri="{FF2B5EF4-FFF2-40B4-BE49-F238E27FC236}">
                <a16:creationId xmlns:a16="http://schemas.microsoft.com/office/drawing/2014/main" id="{06CF123A-102E-45F2-9CFA-6496B8D1D57C}"/>
              </a:ext>
            </a:extLst>
          </p:cNvPr>
          <p:cNvSpPr>
            <a:spLocks noGrp="1"/>
          </p:cNvSpPr>
          <p:nvPr>
            <p:ph type="ftr" sz="quarter" idx="29"/>
          </p:nvPr>
        </p:nvSpPr>
        <p:spPr/>
        <p:txBody>
          <a:bodyPr/>
          <a:lstStyle/>
          <a:p>
            <a:r>
              <a:rPr lang="en-US"/>
              <a:t>@abelsquidhead</a:t>
            </a:r>
            <a:endParaRPr lang="en-US" dirty="0"/>
          </a:p>
        </p:txBody>
      </p:sp>
    </p:spTree>
    <p:extLst>
      <p:ext uri="{BB962C8B-B14F-4D97-AF65-F5344CB8AC3E}">
        <p14:creationId xmlns:p14="http://schemas.microsoft.com/office/powerpoint/2010/main" val="117127496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3" name="Footer Placeholder 2">
            <a:extLst>
              <a:ext uri="{FF2B5EF4-FFF2-40B4-BE49-F238E27FC236}">
                <a16:creationId xmlns:a16="http://schemas.microsoft.com/office/drawing/2014/main" id="{2D8B0AFC-DF8A-458D-BB56-FE5857D160A3}"/>
              </a:ext>
            </a:extLst>
          </p:cNvPr>
          <p:cNvSpPr>
            <a:spLocks noGrp="1"/>
          </p:cNvSpPr>
          <p:nvPr>
            <p:ph type="ftr" sz="quarter" idx="29"/>
          </p:nvPr>
        </p:nvSpPr>
        <p:spPr/>
        <p:txBody>
          <a:bodyPr/>
          <a:lstStyle/>
          <a:p>
            <a:r>
              <a:rPr lang="en-US"/>
              <a:t>@abelsquidhead</a:t>
            </a:r>
            <a:endParaRPr lang="en-US" dirty="0"/>
          </a:p>
        </p:txBody>
      </p:sp>
    </p:spTree>
    <p:extLst>
      <p:ext uri="{BB962C8B-B14F-4D97-AF65-F5344CB8AC3E}">
        <p14:creationId xmlns:p14="http://schemas.microsoft.com/office/powerpoint/2010/main" val="26321772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Slide_Detroit">
    <p:spTree>
      <p:nvGrpSpPr>
        <p:cNvPr id="1" name=""/>
        <p:cNvGrpSpPr/>
        <p:nvPr/>
      </p:nvGrpSpPr>
      <p:grpSpPr>
        <a:xfrm>
          <a:off x="0" y="0"/>
          <a:ext cx="0" cy="0"/>
          <a:chOff x="0" y="0"/>
          <a:chExt cx="0" cy="0"/>
        </a:xfrm>
      </p:grpSpPr>
      <p:pic>
        <p:nvPicPr>
          <p:cNvPr id="11" name="Donovan at Buil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3" y="487"/>
            <a:ext cx="12191987" cy="6857993"/>
          </a:xfrm>
          <a:prstGeom prst="rect">
            <a:avLst/>
          </a:prstGeom>
        </p:spPr>
      </p:pic>
      <p:pic>
        <p:nvPicPr>
          <p:cNvPr id="4" name="Abel at Ignite">
            <a:extLst>
              <a:ext uri="{FF2B5EF4-FFF2-40B4-BE49-F238E27FC236}">
                <a16:creationId xmlns:a16="http://schemas.microsoft.com/office/drawing/2014/main" id="{4F56B39E-2D2D-4497-BAA1-7579D358F75C}"/>
              </a:ext>
            </a:extLst>
          </p:cNvPr>
          <p:cNvPicPr>
            <a:picLocks noChangeAspect="1"/>
          </p:cNvPicPr>
          <p:nvPr userDrawn="1"/>
        </p:nvPicPr>
        <p:blipFill rotWithShape="1">
          <a:blip r:embed="rId3"/>
          <a:srcRect r="29214"/>
          <a:stretch/>
        </p:blipFill>
        <p:spPr>
          <a:xfrm>
            <a:off x="-555573" y="-632"/>
            <a:ext cx="4854432" cy="6858000"/>
          </a:xfrm>
          <a:prstGeom prst="rect">
            <a:avLst/>
          </a:prstGeom>
        </p:spPr>
      </p:pic>
      <p:sp>
        <p:nvSpPr>
          <p:cNvPr id="12" name="Freeform 11"/>
          <p:cNvSpPr/>
          <p:nvPr userDrawn="1"/>
        </p:nvSpPr>
        <p:spPr bwMode="white">
          <a:xfrm>
            <a:off x="0" y="-311"/>
            <a:ext cx="7319471" cy="6858470"/>
          </a:xfrm>
          <a:custGeom>
            <a:avLst/>
            <a:gdLst>
              <a:gd name="connsiteX0" fmla="*/ 0 w 7466242"/>
              <a:gd name="connsiteY0" fmla="*/ 0 h 6995005"/>
              <a:gd name="connsiteX1" fmla="*/ 1463409 w 7466242"/>
              <a:gd name="connsiteY1" fmla="*/ 0 h 6995005"/>
              <a:gd name="connsiteX2" fmla="*/ 1463409 w 7466242"/>
              <a:gd name="connsiteY2" fmla="*/ 1978 h 6995005"/>
              <a:gd name="connsiteX3" fmla="*/ 4288020 w 7466242"/>
              <a:gd name="connsiteY3" fmla="*/ 318 h 6995005"/>
              <a:gd name="connsiteX4" fmla="*/ 7466242 w 7466242"/>
              <a:gd name="connsiteY4" fmla="*/ 6992208 h 6995005"/>
              <a:gd name="connsiteX5" fmla="*/ 1463409 w 7466242"/>
              <a:gd name="connsiteY5" fmla="*/ 6994694 h 6995005"/>
              <a:gd name="connsiteX6" fmla="*/ 1463409 w 7466242"/>
              <a:gd name="connsiteY6" fmla="*/ 6994843 h 6995005"/>
              <a:gd name="connsiteX7" fmla="*/ 1103559 w 7466242"/>
              <a:gd name="connsiteY7" fmla="*/ 6994843 h 6995005"/>
              <a:gd name="connsiteX8" fmla="*/ 712435 w 7466242"/>
              <a:gd name="connsiteY8" fmla="*/ 6995005 h 6995005"/>
              <a:gd name="connsiteX9" fmla="*/ 712435 w 7466242"/>
              <a:gd name="connsiteY9" fmla="*/ 6994843 h 6995005"/>
              <a:gd name="connsiteX10" fmla="*/ 0 w 7466242"/>
              <a:gd name="connsiteY10" fmla="*/ 6994843 h 699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6242" h="6995005">
                <a:moveTo>
                  <a:pt x="0" y="0"/>
                </a:moveTo>
                <a:lnTo>
                  <a:pt x="1463409" y="0"/>
                </a:lnTo>
                <a:lnTo>
                  <a:pt x="1463409" y="1978"/>
                </a:lnTo>
                <a:lnTo>
                  <a:pt x="4288020" y="318"/>
                </a:lnTo>
                <a:lnTo>
                  <a:pt x="7466242" y="6992208"/>
                </a:lnTo>
                <a:lnTo>
                  <a:pt x="1463409" y="6994694"/>
                </a:lnTo>
                <a:lnTo>
                  <a:pt x="1463409" y="6994843"/>
                </a:lnTo>
                <a:lnTo>
                  <a:pt x="1103559" y="6994843"/>
                </a:lnTo>
                <a:lnTo>
                  <a:pt x="712435" y="6995005"/>
                </a:lnTo>
                <a:lnTo>
                  <a:pt x="712435" y="6994843"/>
                </a:lnTo>
                <a:lnTo>
                  <a:pt x="0" y="6994843"/>
                </a:lnTo>
                <a:close/>
              </a:path>
            </a:pathLst>
          </a:custGeom>
          <a:solidFill>
            <a:srgbClr val="111111">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3" tIns="143226" rIns="179033" bIns="143226" numCol="1" spcCol="0" rtlCol="0" fromWordArt="0" anchor="t" anchorCtr="0" forceAA="0" compatLnSpc="1">
            <a:prstTxWarp prst="textNoShape">
              <a:avLst/>
            </a:prstTxWarp>
            <a:noAutofit/>
          </a:bodyPr>
          <a:lstStyle/>
          <a:p>
            <a:pPr algn="ctr" defTabSz="912831"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302" y="2084173"/>
            <a:ext cx="5649034" cy="1786745"/>
          </a:xfrm>
          <a:noFill/>
        </p:spPr>
        <p:txBody>
          <a:bodyPr lIns="146304" tIns="91440" rIns="146304" bIns="91440" anchor="t" anchorCtr="0"/>
          <a:lstStyle>
            <a:lvl1pPr>
              <a:defRPr sz="5286"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85" y="3877277"/>
            <a:ext cx="5649034" cy="1793104"/>
          </a:xfrm>
        </p:spPr>
        <p:txBody>
          <a:bodyPr tIns="109728" bIns="109728">
            <a:noAutofit/>
          </a:bodyPr>
          <a:lstStyle>
            <a:lvl1pPr marL="0" indent="0">
              <a:spcBef>
                <a:spcPts val="0"/>
              </a:spcBef>
              <a:buNone/>
              <a:defRPr sz="3132">
                <a:gradFill>
                  <a:gsLst>
                    <a:gs pos="91150">
                      <a:schemeClr val="tx2"/>
                    </a:gs>
                    <a:gs pos="57576">
                      <a:schemeClr val="tx2"/>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50206" y="469761"/>
            <a:ext cx="1421437" cy="304827"/>
          </a:xfrm>
          <a:prstGeom prst="rect">
            <a:avLst/>
          </a:prstGeom>
        </p:spPr>
      </p:pic>
    </p:spTree>
    <p:extLst>
      <p:ext uri="{BB962C8B-B14F-4D97-AF65-F5344CB8AC3E}">
        <p14:creationId xmlns:p14="http://schemas.microsoft.com/office/powerpoint/2010/main" val="39739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1000"/>
                                  </p:stCondLst>
                                  <p:childTnLst>
                                    <p:animMotion origin="layout" path="M -0.01455 -6.62733E-7 L -3.02783E-6 -6.62733E-7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300"/>
                                  </p:stCondLst>
                                  <p:childTnLst>
                                    <p:animScale>
                                      <p:cBhvr>
                                        <p:cTn id="11" dur="500" fill="hold"/>
                                        <p:tgtEl>
                                          <p:spTgt spid="9"/>
                                        </p:tgtEl>
                                      </p:cBhvr>
                                      <p:by x="95000" y="95000"/>
                                    </p:animScale>
                                  </p:childTnLst>
                                </p:cTn>
                              </p:par>
                              <p:par>
                                <p:cTn id="12" presetID="10" presetClass="entr" presetSubtype="0" fill="hold" grpId="0" nodeType="withEffect">
                                  <p:stCondLst>
                                    <p:cond delay="10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950"/>
                                        <p:tgtEl>
                                          <p:spTgt spid="3"/>
                                        </p:tgtEl>
                                      </p:cBhvr>
                                    </p:animEffect>
                                  </p:childTnLst>
                                </p:cTn>
                              </p:par>
                              <p:par>
                                <p:cTn id="15" presetID="63" presetClass="path" presetSubtype="0" decel="100000" fill="hold" grpId="1" nodeType="withEffect">
                                  <p:stCondLst>
                                    <p:cond delay="1050"/>
                                  </p:stCondLst>
                                  <p:childTnLst>
                                    <p:animMotion origin="layout" path="M -0.01455 -1.34362E-6 L -3.90605E-7 -1.34362E-6 " pathEditMode="relative" rAng="0" ptsTypes="AA">
                                      <p:cBhvr>
                                        <p:cTn id="16" dur="950" fill="hold"/>
                                        <p:tgtEl>
                                          <p:spTgt spid="3"/>
                                        </p:tgtEl>
                                        <p:attrNameLst>
                                          <p:attrName>ppt_x</p:attrName>
                                          <p:attrName>ppt_y</p:attrName>
                                        </p:attrNameLst>
                                      </p:cBhvr>
                                      <p:rCtr x="728" y="0"/>
                                    </p:animMotion>
                                  </p:childTnLst>
                                </p:cTn>
                              </p:par>
                              <p:par>
                                <p:cTn id="17" presetID="6" presetClass="emph" presetSubtype="0" accel="100000" autoRev="1" fill="hold" grpId="2" nodeType="withEffect">
                                  <p:stCondLst>
                                    <p:cond delay="350"/>
                                  </p:stCondLst>
                                  <p:childTnLst>
                                    <p:animScale>
                                      <p:cBhvr>
                                        <p:cTn id="18" dur="50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3" grpId="0">
        <p:tmplLst>
          <p:tmpl>
            <p:tnLst>
              <p:par>
                <p:cTn presetID="10" presetClass="entr" presetSubtype="0" fill="hold" nodeType="withEffect">
                  <p:stCondLst>
                    <p:cond delay="105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tmplLst>
          <p:tmpl>
            <p:tnLst>
              <p:par>
                <p:cTn presetID="63" presetClass="path" presetSubtype="0" decel="100000" fill="hold" nodeType="withEffect">
                  <p:stCondLst>
                    <p:cond delay="1050"/>
                  </p:stCondLst>
                  <p:childTnLst>
                    <p:animMotion origin="layout" path="M -0.01455 -1.34362E-6 L -3.90605E-7 -1.34362E-6 " pathEditMode="relative" rAng="0" ptsTypes="AA">
                      <p:cBhvr>
                        <p:cTn dur="950" fill="hold"/>
                        <p:tgtEl>
                          <p:spTgt spid="3"/>
                        </p:tgtEl>
                        <p:attrNameLst>
                          <p:attrName>ppt_x</p:attrName>
                          <p:attrName>ppt_y</p:attrName>
                        </p:attrNameLst>
                      </p:cBhvr>
                      <p:rCtr x="728" y="0"/>
                    </p:animMotion>
                  </p:childTnLst>
                </p:cTn>
              </p:par>
            </p:tnLst>
          </p:tmpl>
        </p:tmplLst>
      </p:bldP>
      <p:bldP spid="3" grpId="2">
        <p:tmplLst>
          <p:tmpl>
            <p:tnLst>
              <p:par>
                <p:cTn presetID="6" presetClass="emph" presetSubtype="0" accel="100000" autoRev="1" fill="hold" nodeType="withEffect">
                  <p:stCondLst>
                    <p:cond delay="350"/>
                  </p:stCondLst>
                  <p:childTnLst>
                    <p:animScale>
                      <p:cBhvr>
                        <p:cTn dur="500" fill="hold"/>
                        <p:tgtEl>
                          <p:spTgt spid="3"/>
                        </p:tgtEl>
                      </p:cBhvr>
                      <p:by x="95000" y="95000"/>
                    </p:animScale>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3" name="Footer Placeholder 2">
            <a:extLst>
              <a:ext uri="{FF2B5EF4-FFF2-40B4-BE49-F238E27FC236}">
                <a16:creationId xmlns:a16="http://schemas.microsoft.com/office/drawing/2014/main" id="{048F2602-50EC-4231-81DD-3034DABEAA9E}"/>
              </a:ext>
            </a:extLst>
          </p:cNvPr>
          <p:cNvSpPr>
            <a:spLocks noGrp="1"/>
          </p:cNvSpPr>
          <p:nvPr>
            <p:ph type="ftr" sz="quarter" idx="34"/>
          </p:nvPr>
        </p:nvSpPr>
        <p:spPr/>
        <p:txBody>
          <a:bodyPr/>
          <a:lstStyle/>
          <a:p>
            <a:r>
              <a:rPr lang="en-US"/>
              <a:t>@abelsquidhead</a:t>
            </a:r>
            <a:endParaRPr lang="en-US" dirty="0"/>
          </a:p>
        </p:txBody>
      </p:sp>
    </p:spTree>
    <p:extLst>
      <p:ext uri="{BB962C8B-B14F-4D97-AF65-F5344CB8AC3E}">
        <p14:creationId xmlns:p14="http://schemas.microsoft.com/office/powerpoint/2010/main" val="7548585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6B5A47B-3A90-4CF4-8251-C58366D67963}"/>
              </a:ext>
            </a:extLst>
          </p:cNvPr>
          <p:cNvSpPr>
            <a:spLocks noGrp="1"/>
          </p:cNvSpPr>
          <p:nvPr>
            <p:ph type="ftr" sz="quarter" idx="10"/>
          </p:nvPr>
        </p:nvSpPr>
        <p:spPr/>
        <p:txBody>
          <a:bodyPr/>
          <a:lstStyle/>
          <a:p>
            <a:r>
              <a:rPr lang="en-US"/>
              <a:t>@abelsquidhead</a:t>
            </a:r>
            <a:endParaRPr lang="en-US" dirty="0"/>
          </a:p>
        </p:txBody>
      </p:sp>
    </p:spTree>
    <p:extLst>
      <p:ext uri="{BB962C8B-B14F-4D97-AF65-F5344CB8AC3E}">
        <p14:creationId xmlns:p14="http://schemas.microsoft.com/office/powerpoint/2010/main" val="397661322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3A7CA8E-3FF7-43A2-9E88-21B5808F5F72}"/>
              </a:ext>
            </a:extLst>
          </p:cNvPr>
          <p:cNvSpPr>
            <a:spLocks noGrp="1"/>
          </p:cNvSpPr>
          <p:nvPr>
            <p:ph type="ftr" sz="quarter" idx="11"/>
          </p:nvPr>
        </p:nvSpPr>
        <p:spPr/>
        <p:txBody>
          <a:bodyPr/>
          <a:lstStyle/>
          <a:p>
            <a:pPr algn="l"/>
            <a:r>
              <a:rPr lang="en-US"/>
              <a:t>@abelsquidhead</a:t>
            </a:r>
            <a:endParaRPr lang="en-US" dirty="0"/>
          </a:p>
        </p:txBody>
      </p:sp>
    </p:spTree>
    <p:extLst>
      <p:ext uri="{BB962C8B-B14F-4D97-AF65-F5344CB8AC3E}">
        <p14:creationId xmlns:p14="http://schemas.microsoft.com/office/powerpoint/2010/main" val="27258807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300"/>
            <a:ext cx="7001078" cy="1297638"/>
          </a:xfrm>
          <a:prstGeom prst="rect">
            <a:avLst/>
          </a:prstGeom>
        </p:spPr>
      </p:pic>
    </p:spTree>
    <p:extLst>
      <p:ext uri="{BB962C8B-B14F-4D97-AF65-F5344CB8AC3E}">
        <p14:creationId xmlns:p14="http://schemas.microsoft.com/office/powerpoint/2010/main" val="217352836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9575353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219137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8295080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23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4" y="3343635"/>
            <a:ext cx="12191377" cy="3043622"/>
          </a:xfrm>
          <a:prstGeom prst="rect">
            <a:avLst/>
          </a:prstGeom>
        </p:spPr>
      </p:pic>
    </p:spTree>
    <p:extLst>
      <p:ext uri="{BB962C8B-B14F-4D97-AF65-F5344CB8AC3E}">
        <p14:creationId xmlns:p14="http://schemas.microsoft.com/office/powerpoint/2010/main" val="103438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09278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02B3-81C0-4139-B1D3-8E9754E5DE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F5AF5-CB57-4F1B-AC08-517BD96EFE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ACE11-F816-49C9-92CD-1C073EF56827}"/>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5" name="Footer Placeholder 4">
            <a:extLst>
              <a:ext uri="{FF2B5EF4-FFF2-40B4-BE49-F238E27FC236}">
                <a16:creationId xmlns:a16="http://schemas.microsoft.com/office/drawing/2014/main" id="{3338C817-DF3C-48C7-9A10-492F13ED7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EED7E-4AA4-49BC-8457-328E72411D04}"/>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4213308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773613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78825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32919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899707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274844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07833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687631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69281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847394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15354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7C35-9E8E-4823-B089-5BA8A057C9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2120F4-9168-4FFB-AE65-2E512B2FAC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8B44D1-A970-406D-B4B7-111D85CF53D8}"/>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5" name="Footer Placeholder 4">
            <a:extLst>
              <a:ext uri="{FF2B5EF4-FFF2-40B4-BE49-F238E27FC236}">
                <a16:creationId xmlns:a16="http://schemas.microsoft.com/office/drawing/2014/main" id="{9F2BEA62-9C9A-4870-87A7-1CEC8AB0A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04ABA-2830-4F1D-9E24-5387497D2232}"/>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2791419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78229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929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58874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828491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165474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83616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353231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100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12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Norm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40" y="107576"/>
            <a:ext cx="11681693"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3" y="6319463"/>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11/14/2018</a:t>
            </a:fld>
            <a:endParaRPr lang="en-US"/>
          </a:p>
        </p:txBody>
      </p:sp>
      <p:sp>
        <p:nvSpPr>
          <p:cNvPr id="8" name="Slide Number Placeholder 5"/>
          <p:cNvSpPr>
            <a:spLocks noGrp="1"/>
          </p:cNvSpPr>
          <p:nvPr>
            <p:ph type="sldNum" sz="quarter" idx="4"/>
          </p:nvPr>
        </p:nvSpPr>
        <p:spPr>
          <a:xfrm>
            <a:off x="8824955" y="6319463"/>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40" y="1601998"/>
            <a:ext cx="11681693" cy="2010285"/>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535305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39C4-2718-4A84-8DD5-1802F7ABD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46D5F9-49B9-44AC-B90E-B07B37CDE4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43C88C-3AA7-4AEC-9617-8FF45F7EBCB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F53CE7-AC61-4E63-8DAF-CB4370DA462D}"/>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6" name="Footer Placeholder 5">
            <a:extLst>
              <a:ext uri="{FF2B5EF4-FFF2-40B4-BE49-F238E27FC236}">
                <a16:creationId xmlns:a16="http://schemas.microsoft.com/office/drawing/2014/main" id="{6C7D409F-5F59-4731-A50A-40623888EB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4F8A8-2887-4A27-BA47-7AB6618CC91A}"/>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32758001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2326321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561108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118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652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75043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54059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256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8363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40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86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18E3-020A-4245-905A-61CB0B732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5441AE-28EA-4C9D-BDC3-CF8F8BFDE5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98145EC-586F-440F-A57D-7CC9CBD20D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47ABF7-DA8C-404D-B658-7C3CC428F6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633559-CA57-435C-8107-5DC7A0A3AC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A0C243-9810-46E5-812E-FC681D526E05}"/>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8" name="Footer Placeholder 7">
            <a:extLst>
              <a:ext uri="{FF2B5EF4-FFF2-40B4-BE49-F238E27FC236}">
                <a16:creationId xmlns:a16="http://schemas.microsoft.com/office/drawing/2014/main" id="{CDCA2FDB-4533-4906-A78B-5C4401E580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8A3B70-B60E-4C94-9176-2CAF381ABE82}"/>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35392086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643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17860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72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59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18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09917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827925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12192000" cy="6858000"/>
          </a:xfrm>
          <a:prstGeom prst="rect">
            <a:avLst/>
          </a:prstGeom>
          <a:gradFill flip="none" rotWithShape="1">
            <a:gsLst>
              <a:gs pos="90000">
                <a:schemeClr val="bg1"/>
              </a:gs>
              <a:gs pos="0">
                <a:schemeClr val="bg1">
                  <a:tint val="90000"/>
                  <a:lumMod val="110000"/>
                  <a:alpha val="0"/>
                </a:schemeClr>
              </a:gs>
              <a:gs pos="100000">
                <a:srgbClr val="EBEBEB"/>
              </a:gs>
            </a:gsLst>
            <a:path path="rect">
              <a:fillToRect l="100000" t="100000"/>
            </a:path>
            <a:tileRect r="-100000" b="-100000"/>
          </a:gradFill>
          <a:ln w="38100">
            <a:noFill/>
          </a:ln>
          <a:effectLst/>
        </p:spPr>
        <p:txBody>
          <a:bodyPr anchor="t">
            <a:normAutofit/>
          </a:bodyPr>
          <a:lstStyle>
            <a:lvl1pPr marL="0" indent="0" algn="ctr">
              <a:buNone/>
              <a:defRPr sz="1600"/>
            </a:lvl1pPr>
            <a:lvl2pPr marL="457113" indent="0">
              <a:buNone/>
              <a:defRPr sz="1600"/>
            </a:lvl2pPr>
            <a:lvl3pPr marL="914224" indent="0">
              <a:buNone/>
              <a:defRPr sz="1600"/>
            </a:lvl3pPr>
            <a:lvl4pPr marL="1371337" indent="0">
              <a:buNone/>
              <a:defRPr sz="1600"/>
            </a:lvl4pPr>
            <a:lvl5pPr marL="1828449" indent="0">
              <a:buNone/>
              <a:defRPr sz="1600"/>
            </a:lvl5pPr>
            <a:lvl6pPr marL="2285560" indent="0">
              <a:buNone/>
              <a:defRPr sz="1600"/>
            </a:lvl6pPr>
            <a:lvl7pPr marL="2742672" indent="0">
              <a:buNone/>
              <a:defRPr sz="1600"/>
            </a:lvl7pPr>
            <a:lvl8pPr marL="3199784" indent="0">
              <a:buNone/>
              <a:defRPr sz="1600"/>
            </a:lvl8pPr>
            <a:lvl9pPr marL="3656896" indent="0">
              <a:buNone/>
              <a:defRPr sz="1600"/>
            </a:lvl9pPr>
          </a:lstStyle>
          <a:p>
            <a:r>
              <a:rPr lang="en-US"/>
              <a:t>Drag picture to placeholder or click icon to add</a:t>
            </a:r>
            <a:endParaRPr lang="en-US" dirty="0"/>
          </a:p>
        </p:txBody>
      </p:sp>
      <p:sp>
        <p:nvSpPr>
          <p:cNvPr id="2" name="Title 1"/>
          <p:cNvSpPr>
            <a:spLocks noGrp="1"/>
          </p:cNvSpPr>
          <p:nvPr>
            <p:ph type="title"/>
          </p:nvPr>
        </p:nvSpPr>
        <p:spPr>
          <a:xfrm>
            <a:off x="0" y="0"/>
            <a:ext cx="12192000" cy="6858000"/>
          </a:xfrm>
          <a:solidFill>
            <a:schemeClr val="tx1">
              <a:alpha val="50000"/>
            </a:schemeClr>
          </a:solidFill>
        </p:spPr>
        <p:txBody>
          <a:bodyPr tIns="900000" rIns="90000" bIns="46800">
            <a:normAutofit/>
          </a:bodyPr>
          <a:lstStyle>
            <a:lvl1pPr algn="ctr">
              <a:defRPr sz="5999" cap="none" baseline="0">
                <a:solidFill>
                  <a:schemeClr val="bg1"/>
                </a:solidFill>
                <a:effectLst>
                  <a:glow rad="38100">
                    <a:schemeClr val="tx1">
                      <a:alpha val="40000"/>
                    </a:schemeClr>
                  </a:glow>
                </a:effectLst>
              </a:defRPr>
            </a:lvl1pPr>
          </a:lstStyle>
          <a:p>
            <a:r>
              <a:rPr lang="en-US" dirty="0"/>
              <a:t>Click to edit Master title style</a:t>
            </a:r>
          </a:p>
        </p:txBody>
      </p:sp>
    </p:spTree>
    <p:extLst>
      <p:ext uri="{BB962C8B-B14F-4D97-AF65-F5344CB8AC3E}">
        <p14:creationId xmlns:p14="http://schemas.microsoft.com/office/powerpoint/2010/main" val="34958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1" y="6356351"/>
            <a:ext cx="2743200" cy="365125"/>
          </a:xfrm>
          <a:prstGeom prst="rect">
            <a:avLst/>
          </a:prstGeom>
        </p:spPr>
        <p:txBody>
          <a:bodyPr/>
          <a:lstStyle/>
          <a:p>
            <a:fld id="{A769593B-9DE8-46BA-A3C8-83906BD38CD0}" type="datetimeFigureOut">
              <a:rPr lang="en-US" smtClean="0"/>
              <a:t>11/14/2018</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15FFA9C0-68E8-47BE-94E2-86B6EF87A0BF}" type="slidenum">
              <a:rPr lang="en-US" smtClean="0"/>
              <a:t>‹#›</a:t>
            </a:fld>
            <a:endParaRPr lang="en-US"/>
          </a:p>
        </p:txBody>
      </p:sp>
      <p:sp>
        <p:nvSpPr>
          <p:cNvPr id="10" name="Text Placeholder 9"/>
          <p:cNvSpPr>
            <a:spLocks noGrp="1"/>
          </p:cNvSpPr>
          <p:nvPr>
            <p:ph type="body" sz="quarter" idx="13"/>
          </p:nvPr>
        </p:nvSpPr>
        <p:spPr>
          <a:xfrm>
            <a:off x="838200" y="1"/>
            <a:ext cx="10515600" cy="1325880"/>
          </a:xfrm>
        </p:spPr>
        <p:txBody>
          <a:bodyPr>
            <a:normAutofit/>
          </a:bodyPr>
          <a:lstStyle>
            <a:lvl1pPr marL="0" indent="0">
              <a:lnSpc>
                <a:spcPct val="150000"/>
              </a:lnSpc>
              <a:buNone/>
              <a:defRPr sz="4400">
                <a:latin typeface="+mj-lt"/>
              </a:defRPr>
            </a:lvl1pPr>
          </a:lstStyle>
          <a:p>
            <a:pPr lvl="0"/>
            <a:r>
              <a:rPr lang="en-US" dirty="0"/>
              <a:t>Click to edit Master text styles</a:t>
            </a:r>
          </a:p>
        </p:txBody>
      </p:sp>
    </p:spTree>
    <p:extLst>
      <p:ext uri="{BB962C8B-B14F-4D97-AF65-F5344CB8AC3E}">
        <p14:creationId xmlns:p14="http://schemas.microsoft.com/office/powerpoint/2010/main" val="23284591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Walk-in (Singapor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pic>
        <p:nvPicPr>
          <p:cNvPr id="9" name="Picture 8">
            <a:extLst>
              <a:ext uri="{FF2B5EF4-FFF2-40B4-BE49-F238E27FC236}">
                <a16:creationId xmlns:a16="http://schemas.microsoft.com/office/drawing/2014/main" id="{CF286B11-2064-487A-9227-FD2929577E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34280" y="2092911"/>
            <a:ext cx="4190402" cy="4465282"/>
          </a:xfrm>
          <a:prstGeom prst="rect">
            <a:avLst/>
          </a:prstGeom>
        </p:spPr>
      </p:pic>
      <p:sp>
        <p:nvSpPr>
          <p:cNvPr id="2" name="Rectangle 1">
            <a:extLst>
              <a:ext uri="{FF2B5EF4-FFF2-40B4-BE49-F238E27FC236}">
                <a16:creationId xmlns:a16="http://schemas.microsoft.com/office/drawing/2014/main" id="{EB8D1FF8-3EF8-4A81-9553-2D669D061017}"/>
              </a:ext>
            </a:extLst>
          </p:cNvPr>
          <p:cNvSpPr/>
          <p:nvPr userDrawn="1"/>
        </p:nvSpPr>
        <p:spPr>
          <a:xfrm>
            <a:off x="1874935" y="2873604"/>
            <a:ext cx="6096000" cy="2203295"/>
          </a:xfrm>
          <a:prstGeom prst="rect">
            <a:avLst/>
          </a:prstGeom>
        </p:spPr>
        <p:txBody>
          <a:bodyPr>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lang="en-US" sz="7198" kern="1200" dirty="0">
                <a:gradFill>
                  <a:gsLst>
                    <a:gs pos="2917">
                      <a:schemeClr val="tx1"/>
                    </a:gs>
                    <a:gs pos="30000">
                      <a:schemeClr val="tx1"/>
                    </a:gs>
                  </a:gsLst>
                  <a:lin ang="5400000" scaled="0"/>
                </a:gradFill>
                <a:latin typeface="+mj-lt"/>
                <a:ea typeface="+mn-ea"/>
                <a:cs typeface="+mn-cs"/>
              </a:rPr>
              <a:t>Thank You </a:t>
            </a:r>
          </a:p>
          <a:p>
            <a:pPr marL="0" marR="0" lvl="0" indent="0" algn="l" defTabSz="914225" rtl="0" eaLnBrk="1" fontAlgn="auto" latinLnBrk="0" hangingPunct="1">
              <a:lnSpc>
                <a:spcPct val="90000"/>
              </a:lnSpc>
              <a:spcBef>
                <a:spcPts val="0"/>
              </a:spcBef>
              <a:spcAft>
                <a:spcPts val="588"/>
              </a:spcAft>
              <a:buClrTx/>
              <a:buSzTx/>
              <a:buFontTx/>
              <a:buNone/>
              <a:tabLst/>
              <a:defRPr/>
            </a:pPr>
            <a:r>
              <a:rPr lang="en-US" sz="7198" kern="1200" spc="-29" baseline="0" dirty="0">
                <a:gradFill>
                  <a:gsLst>
                    <a:gs pos="2917">
                      <a:schemeClr val="tx1"/>
                    </a:gs>
                    <a:gs pos="30000">
                      <a:schemeClr val="tx1"/>
                    </a:gs>
                  </a:gsLst>
                  <a:lin ang="5400000" scaled="0"/>
                </a:gradFill>
                <a:latin typeface="+mj-lt"/>
                <a:ea typeface="+mn-ea"/>
                <a:cs typeface="Segoe UI Semilight" panose="020B0402040204020203" pitchFamily="34" charset="0"/>
              </a:rPr>
              <a:t>Singapore!</a:t>
            </a:r>
          </a:p>
        </p:txBody>
      </p:sp>
    </p:spTree>
    <p:extLst>
      <p:ext uri="{BB962C8B-B14F-4D97-AF65-F5344CB8AC3E}">
        <p14:creationId xmlns:p14="http://schemas.microsoft.com/office/powerpoint/2010/main" val="2599918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140-7A61-4B22-83A0-F11BC23CE0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D76421-2469-4905-BE64-498B0B4444CB}"/>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4" name="Footer Placeholder 3">
            <a:extLst>
              <a:ext uri="{FF2B5EF4-FFF2-40B4-BE49-F238E27FC236}">
                <a16:creationId xmlns:a16="http://schemas.microsoft.com/office/drawing/2014/main" id="{730C6065-2A32-4069-9229-3B227912A7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590ABD-FED9-4118-B269-9DCB679E615E}"/>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10617032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Walk-in (Washington, D.C.)">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451633" y="2139525"/>
            <a:ext cx="7305447" cy="2400620"/>
          </a:xfrm>
          <a:prstGeom prst="rect">
            <a:avLst/>
          </a:prstGeom>
          <a:noFill/>
        </p:spPr>
        <p:txBody>
          <a:bodyPr wrap="none" lIns="179259" tIns="143407" rIns="179259" bIns="143407" rtlCol="0">
            <a:spAutoFit/>
          </a:bodyPr>
          <a:lstStyle/>
          <a:p>
            <a:pPr>
              <a:lnSpc>
                <a:spcPct val="90000"/>
              </a:lnSpc>
              <a:spcAft>
                <a:spcPts val="588"/>
              </a:spcAft>
            </a:pPr>
            <a:r>
              <a:rPr lang="en-US" sz="7198" dirty="0">
                <a:gradFill>
                  <a:gsLst>
                    <a:gs pos="2917">
                      <a:schemeClr val="tx1"/>
                    </a:gs>
                    <a:gs pos="30000">
                      <a:schemeClr val="tx1"/>
                    </a:gs>
                  </a:gsLst>
                  <a:lin ang="5400000" scaled="0"/>
                </a:gradFill>
                <a:latin typeface="+mj-lt"/>
              </a:rPr>
              <a:t>Thank You</a:t>
            </a:r>
          </a:p>
          <a:p>
            <a:pPr>
              <a:lnSpc>
                <a:spcPct val="90000"/>
              </a:lnSpc>
              <a:spcAft>
                <a:spcPts val="588"/>
              </a:spcAft>
            </a:pPr>
            <a:r>
              <a:rPr lang="en-US" sz="7198" dirty="0">
                <a:gradFill>
                  <a:gsLst>
                    <a:gs pos="2917">
                      <a:schemeClr val="tx1"/>
                    </a:gs>
                    <a:gs pos="30000">
                      <a:schemeClr val="tx1"/>
                    </a:gs>
                  </a:gsLst>
                  <a:lin ang="5400000" scaled="0"/>
                </a:gradFill>
                <a:latin typeface="+mj-lt"/>
              </a:rPr>
              <a:t>Washington, D.C.!</a:t>
            </a:r>
          </a:p>
        </p:txBody>
      </p:sp>
      <p:pic>
        <p:nvPicPr>
          <p:cNvPr id="3" name="Picture 2">
            <a:extLst>
              <a:ext uri="{FF2B5EF4-FFF2-40B4-BE49-F238E27FC236}">
                <a16:creationId xmlns:a16="http://schemas.microsoft.com/office/drawing/2014/main" id="{32EBD4B5-4269-42DF-97F7-8743E616EA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16716" y="390632"/>
            <a:ext cx="7798896" cy="7800002"/>
          </a:xfrm>
          <a:prstGeom prst="rect">
            <a:avLst/>
          </a:prstGeom>
        </p:spPr>
      </p:pic>
    </p:spTree>
    <p:extLst>
      <p:ext uri="{BB962C8B-B14F-4D97-AF65-F5344CB8AC3E}">
        <p14:creationId xmlns:p14="http://schemas.microsoft.com/office/powerpoint/2010/main" val="4289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784488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29183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169565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Tree>
    <p:extLst>
      <p:ext uri="{BB962C8B-B14F-4D97-AF65-F5344CB8AC3E}">
        <p14:creationId xmlns:p14="http://schemas.microsoft.com/office/powerpoint/2010/main" val="2769812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24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042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9591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6547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5448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8EF699-F073-4DD4-9DAA-618574D25ACC}"/>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3" name="Footer Placeholder 2">
            <a:extLst>
              <a:ext uri="{FF2B5EF4-FFF2-40B4-BE49-F238E27FC236}">
                <a16:creationId xmlns:a16="http://schemas.microsoft.com/office/drawing/2014/main" id="{6E5D5E05-BBAA-4D89-BF80-DC1E88D42C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2EC713-A5C0-4ABC-92D4-4EEE52734B76}"/>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14090764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13280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85135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897585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96617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403546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33576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71465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74003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55533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57465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AD46-1F32-48B4-AA11-CB876F6474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1F6277-C755-420D-81D6-2C7AD18F11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1F576B-5A5B-4E08-9C0E-589B7B63D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00911F-3531-4E58-8AB4-8FB7E3B8B769}"/>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6" name="Footer Placeholder 5">
            <a:extLst>
              <a:ext uri="{FF2B5EF4-FFF2-40B4-BE49-F238E27FC236}">
                <a16:creationId xmlns:a16="http://schemas.microsoft.com/office/drawing/2014/main" id="{190F60C9-5D26-4DEC-9414-6820A298D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5EABCB-E330-4704-BA0B-7889A6FB31AF}"/>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35831340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33954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297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014460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198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4681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a:t>Section title</a:t>
            </a:r>
          </a:p>
        </p:txBody>
      </p:sp>
    </p:spTree>
    <p:extLst>
      <p:ext uri="{BB962C8B-B14F-4D97-AF65-F5344CB8AC3E}">
        <p14:creationId xmlns:p14="http://schemas.microsoft.com/office/powerpoint/2010/main" val="3422255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812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695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69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833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7B2E-182F-4699-9B08-D16EA8C84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2FF92D-4139-41CE-8B7D-3D6B4E40BB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4E18A1-B86B-421D-B493-C58115207F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20D10B-1EBA-45B7-9E1F-E41427DCECCD}"/>
              </a:ext>
            </a:extLst>
          </p:cNvPr>
          <p:cNvSpPr>
            <a:spLocks noGrp="1"/>
          </p:cNvSpPr>
          <p:nvPr>
            <p:ph type="dt" sz="half" idx="10"/>
          </p:nvPr>
        </p:nvSpPr>
        <p:spPr/>
        <p:txBody>
          <a:bodyPr/>
          <a:lstStyle/>
          <a:p>
            <a:fld id="{6D937787-23AC-4414-A625-E4C25549EE72}" type="datetimeFigureOut">
              <a:rPr lang="en-US" smtClean="0"/>
              <a:t>11/14/2018</a:t>
            </a:fld>
            <a:endParaRPr lang="en-US"/>
          </a:p>
        </p:txBody>
      </p:sp>
      <p:sp>
        <p:nvSpPr>
          <p:cNvPr id="6" name="Footer Placeholder 5">
            <a:extLst>
              <a:ext uri="{FF2B5EF4-FFF2-40B4-BE49-F238E27FC236}">
                <a16:creationId xmlns:a16="http://schemas.microsoft.com/office/drawing/2014/main" id="{3B1F8F7A-45E2-415F-8E2C-82D3E834E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BC926-783E-44CF-B5F2-81C3AD5F5828}"/>
              </a:ext>
            </a:extLst>
          </p:cNvPr>
          <p:cNvSpPr>
            <a:spLocks noGrp="1"/>
          </p:cNvSpPr>
          <p:nvPr>
            <p:ph type="sldNum" sz="quarter" idx="12"/>
          </p:nvPr>
        </p:nvSpPr>
        <p:spPr/>
        <p:txBody>
          <a:bodyPr/>
          <a:lstStyle/>
          <a:p>
            <a:fld id="{EBA59F66-9BB6-4FA5-A356-C4E02E6A216E}" type="slidenum">
              <a:rPr lang="en-US" smtClean="0"/>
              <a:t>‹#›</a:t>
            </a:fld>
            <a:endParaRPr lang="en-US"/>
          </a:p>
        </p:txBody>
      </p:sp>
    </p:spTree>
    <p:extLst>
      <p:ext uri="{BB962C8B-B14F-4D97-AF65-F5344CB8AC3E}">
        <p14:creationId xmlns:p14="http://schemas.microsoft.com/office/powerpoint/2010/main" val="14013612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35"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240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29453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320456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
        <p:nvSpPr>
          <p:cNvPr id="2" name="Footer Placeholder 1">
            <a:extLst>
              <a:ext uri="{FF2B5EF4-FFF2-40B4-BE49-F238E27FC236}">
                <a16:creationId xmlns:a16="http://schemas.microsoft.com/office/drawing/2014/main" id="{AF3B6C56-7AFC-461C-BFDE-5A5B7BD0D0D4}"/>
              </a:ext>
            </a:extLst>
          </p:cNvPr>
          <p:cNvSpPr>
            <a:spLocks noGrp="1"/>
          </p:cNvSpPr>
          <p:nvPr>
            <p:ph type="ftr" sz="quarter" idx="13"/>
          </p:nvPr>
        </p:nvSpPr>
        <p:spPr/>
        <p:txBody>
          <a:bodyPr/>
          <a:lstStyle/>
          <a:p>
            <a:r>
              <a:rPr lang="en-US"/>
              <a:t>@abelsquidhead</a:t>
            </a:r>
            <a:endParaRPr lang="en-US" dirty="0"/>
          </a:p>
        </p:txBody>
      </p:sp>
    </p:spTree>
    <p:extLst>
      <p:ext uri="{BB962C8B-B14F-4D97-AF65-F5344CB8AC3E}">
        <p14:creationId xmlns:p14="http://schemas.microsoft.com/office/powerpoint/2010/main" val="2977771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
        <p:nvSpPr>
          <p:cNvPr id="2" name="Footer Placeholder 1">
            <a:extLst>
              <a:ext uri="{FF2B5EF4-FFF2-40B4-BE49-F238E27FC236}">
                <a16:creationId xmlns:a16="http://schemas.microsoft.com/office/drawing/2014/main" id="{814CFA28-A3AC-4B09-AE71-1FBB786836A8}"/>
              </a:ext>
            </a:extLst>
          </p:cNvPr>
          <p:cNvSpPr>
            <a:spLocks noGrp="1"/>
          </p:cNvSpPr>
          <p:nvPr>
            <p:ph type="ftr" sz="quarter" idx="13"/>
          </p:nvPr>
        </p:nvSpPr>
        <p:spPr/>
        <p:txBody>
          <a:bodyPr/>
          <a:lstStyle/>
          <a:p>
            <a:r>
              <a:rPr lang="en-US"/>
              <a:t>@abelsquidhead</a:t>
            </a:r>
            <a:endParaRPr lang="en-US" dirty="0"/>
          </a:p>
        </p:txBody>
      </p:sp>
    </p:spTree>
    <p:extLst>
      <p:ext uri="{BB962C8B-B14F-4D97-AF65-F5344CB8AC3E}">
        <p14:creationId xmlns:p14="http://schemas.microsoft.com/office/powerpoint/2010/main" val="26151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
        <p:nvSpPr>
          <p:cNvPr id="2" name="Footer Placeholder 1">
            <a:extLst>
              <a:ext uri="{FF2B5EF4-FFF2-40B4-BE49-F238E27FC236}">
                <a16:creationId xmlns:a16="http://schemas.microsoft.com/office/drawing/2014/main" id="{3465ACB5-6221-46E9-AAB5-87F5695F8EAA}"/>
              </a:ext>
            </a:extLst>
          </p:cNvPr>
          <p:cNvSpPr>
            <a:spLocks noGrp="1"/>
          </p:cNvSpPr>
          <p:nvPr>
            <p:ph type="ftr" sz="quarter" idx="13"/>
          </p:nvPr>
        </p:nvSpPr>
        <p:spPr/>
        <p:txBody>
          <a:bodyPr/>
          <a:lstStyle/>
          <a:p>
            <a:r>
              <a:rPr lang="en-US"/>
              <a:t>@abelsquidhead</a:t>
            </a:r>
            <a:endParaRPr lang="en-US" dirty="0"/>
          </a:p>
        </p:txBody>
      </p:sp>
    </p:spTree>
    <p:extLst>
      <p:ext uri="{BB962C8B-B14F-4D97-AF65-F5344CB8AC3E}">
        <p14:creationId xmlns:p14="http://schemas.microsoft.com/office/powerpoint/2010/main" val="301687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
        <p:nvSpPr>
          <p:cNvPr id="2" name="Footer Placeholder 1">
            <a:extLst>
              <a:ext uri="{FF2B5EF4-FFF2-40B4-BE49-F238E27FC236}">
                <a16:creationId xmlns:a16="http://schemas.microsoft.com/office/drawing/2014/main" id="{074C6E53-DB5B-4F72-9F4E-B51F4071D58D}"/>
              </a:ext>
            </a:extLst>
          </p:cNvPr>
          <p:cNvSpPr>
            <a:spLocks noGrp="1"/>
          </p:cNvSpPr>
          <p:nvPr>
            <p:ph type="ftr" sz="quarter" idx="13"/>
          </p:nvPr>
        </p:nvSpPr>
        <p:spPr/>
        <p:txBody>
          <a:bodyPr/>
          <a:lstStyle/>
          <a:p>
            <a:r>
              <a:rPr lang="en-US"/>
              <a:t>@abelsquidhead</a:t>
            </a:r>
            <a:endParaRPr lang="en-US" dirty="0"/>
          </a:p>
        </p:txBody>
      </p:sp>
    </p:spTree>
    <p:extLst>
      <p:ext uri="{BB962C8B-B14F-4D97-AF65-F5344CB8AC3E}">
        <p14:creationId xmlns:p14="http://schemas.microsoft.com/office/powerpoint/2010/main" val="2362719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Footer Placeholder 6">
            <a:extLst>
              <a:ext uri="{FF2B5EF4-FFF2-40B4-BE49-F238E27FC236}">
                <a16:creationId xmlns:a16="http://schemas.microsoft.com/office/drawing/2014/main" id="{52554806-5792-42CD-932F-317A9F7E37A3}"/>
              </a:ext>
            </a:extLst>
          </p:cNvPr>
          <p:cNvSpPr>
            <a:spLocks noGrp="1"/>
          </p:cNvSpPr>
          <p:nvPr>
            <p:ph type="ftr" sz="quarter" idx="11"/>
          </p:nvPr>
        </p:nvSpPr>
        <p:spPr/>
        <p:txBody>
          <a:bodyPr/>
          <a:lstStyle/>
          <a:p>
            <a:r>
              <a:rPr lang="en-US"/>
              <a:t>@abelsquidhead</a:t>
            </a:r>
            <a:endParaRPr lang="en-US" dirty="0"/>
          </a:p>
        </p:txBody>
      </p:sp>
    </p:spTree>
    <p:extLst>
      <p:ext uri="{BB962C8B-B14F-4D97-AF65-F5344CB8AC3E}">
        <p14:creationId xmlns:p14="http://schemas.microsoft.com/office/powerpoint/2010/main" val="260827123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2" name="Footer Placeholder 1">
            <a:extLst>
              <a:ext uri="{FF2B5EF4-FFF2-40B4-BE49-F238E27FC236}">
                <a16:creationId xmlns:a16="http://schemas.microsoft.com/office/drawing/2014/main" id="{4BCB59CC-AD72-4C46-B0EE-BEC3C7DD81BC}"/>
              </a:ext>
            </a:extLst>
          </p:cNvPr>
          <p:cNvSpPr>
            <a:spLocks noGrp="1"/>
          </p:cNvSpPr>
          <p:nvPr>
            <p:ph type="ftr" sz="quarter" idx="11"/>
          </p:nvPr>
        </p:nvSpPr>
        <p:spPr/>
        <p:txBody>
          <a:bodyPr/>
          <a:lstStyle/>
          <a:p>
            <a:r>
              <a:rPr lang="en-US"/>
              <a:t>@abelsquidhead</a:t>
            </a:r>
            <a:endParaRPr lang="en-US" dirty="0"/>
          </a:p>
        </p:txBody>
      </p:sp>
    </p:spTree>
    <p:extLst>
      <p:ext uri="{BB962C8B-B14F-4D97-AF65-F5344CB8AC3E}">
        <p14:creationId xmlns:p14="http://schemas.microsoft.com/office/powerpoint/2010/main" val="28161044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
        <p:nvSpPr>
          <p:cNvPr id="2" name="Footer Placeholder 1">
            <a:extLst>
              <a:ext uri="{FF2B5EF4-FFF2-40B4-BE49-F238E27FC236}">
                <a16:creationId xmlns:a16="http://schemas.microsoft.com/office/drawing/2014/main" id="{27582634-BCA6-4B76-8763-68D1DFC64979}"/>
              </a:ext>
            </a:extLst>
          </p:cNvPr>
          <p:cNvSpPr>
            <a:spLocks noGrp="1"/>
          </p:cNvSpPr>
          <p:nvPr>
            <p:ph type="ftr" sz="quarter" idx="11"/>
          </p:nvPr>
        </p:nvSpPr>
        <p:spPr/>
        <p:txBody>
          <a:bodyPr/>
          <a:lstStyle/>
          <a:p>
            <a:r>
              <a:rPr lang="en-US"/>
              <a:t>@abelsquidhead</a:t>
            </a:r>
            <a:endParaRPr lang="en-US" dirty="0"/>
          </a:p>
        </p:txBody>
      </p:sp>
    </p:spTree>
    <p:extLst>
      <p:ext uri="{BB962C8B-B14F-4D97-AF65-F5344CB8AC3E}">
        <p14:creationId xmlns:p14="http://schemas.microsoft.com/office/powerpoint/2010/main" val="151974039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13.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image" Target="../media/image13.emf"/><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image" Target="../media/image29.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2D1EC6-2A04-460B-90D3-79CB822D52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E841B9-20D7-47FB-9E78-E0130EECA7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0A225-6C52-455D-AD5B-16D6F2C03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37787-23AC-4414-A625-E4C25549EE72}" type="datetimeFigureOut">
              <a:rPr lang="en-US" smtClean="0"/>
              <a:t>11/14/2018</a:t>
            </a:fld>
            <a:endParaRPr lang="en-US"/>
          </a:p>
        </p:txBody>
      </p:sp>
      <p:sp>
        <p:nvSpPr>
          <p:cNvPr id="5" name="Footer Placeholder 4">
            <a:extLst>
              <a:ext uri="{FF2B5EF4-FFF2-40B4-BE49-F238E27FC236}">
                <a16:creationId xmlns:a16="http://schemas.microsoft.com/office/drawing/2014/main" id="{9281FCC9-A22A-41BC-A214-76BE189EB7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1E21E-DE58-48A1-9D57-38D669F93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A59F66-9BB6-4FA5-A356-C4E02E6A216E}" type="slidenum">
              <a:rPr lang="en-US" smtClean="0"/>
              <a:t>‹#›</a:t>
            </a:fld>
            <a:endParaRPr lang="en-US"/>
          </a:p>
        </p:txBody>
      </p:sp>
    </p:spTree>
    <p:extLst>
      <p:ext uri="{BB962C8B-B14F-4D97-AF65-F5344CB8AC3E}">
        <p14:creationId xmlns:p14="http://schemas.microsoft.com/office/powerpoint/2010/main" val="308336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63872817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4594548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9211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Lst>
  <p:transition>
    <p:fade/>
  </p:transition>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6" name="Footer Placeholder 5">
            <a:extLst>
              <a:ext uri="{FF2B5EF4-FFF2-40B4-BE49-F238E27FC236}">
                <a16:creationId xmlns:a16="http://schemas.microsoft.com/office/drawing/2014/main" id="{DAA3935A-F534-449F-A961-6AD11E8BE96B}"/>
              </a:ext>
            </a:extLst>
          </p:cNvPr>
          <p:cNvSpPr>
            <a:spLocks noGrp="1"/>
          </p:cNvSpPr>
          <p:nvPr>
            <p:ph type="ftr" sz="quarter" idx="3"/>
          </p:nvPr>
        </p:nvSpPr>
        <p:spPr>
          <a:xfrm>
            <a:off x="426425" y="6237982"/>
            <a:ext cx="1833576" cy="578019"/>
          </a:xfrm>
          <a:prstGeom prst="rect">
            <a:avLst/>
          </a:prstGeom>
        </p:spPr>
        <p:txBody>
          <a:bodyPr vert="horz" lIns="91440" tIns="45720" rIns="91440" bIns="45720" rtlCol="0" anchor="ctr"/>
          <a:lstStyle>
            <a:lvl1pPr algn="ctr">
              <a:defRPr sz="1568">
                <a:solidFill>
                  <a:schemeClr val="tx1">
                    <a:tint val="75000"/>
                  </a:schemeClr>
                </a:solidFill>
              </a:defRPr>
            </a:lvl1pPr>
          </a:lstStyle>
          <a:p>
            <a:pPr algn="l"/>
            <a:r>
              <a:rPr lang="en-US" dirty="0"/>
              <a:t>@abelsquidhead</a:t>
            </a:r>
          </a:p>
        </p:txBody>
      </p:sp>
    </p:spTree>
    <p:extLst>
      <p:ext uri="{BB962C8B-B14F-4D97-AF65-F5344CB8AC3E}">
        <p14:creationId xmlns:p14="http://schemas.microsoft.com/office/powerpoint/2010/main" val="37792109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microsoft.com/office/2007/relationships/hdphoto" Target="../media/hdphoto2.wdp"/><Relationship Id="rId5" Type="http://schemas.openxmlformats.org/officeDocument/2006/relationships/image" Target="../media/image52.png"/><Relationship Id="rId4" Type="http://schemas.openxmlformats.org/officeDocument/2006/relationships/hyperlink" Target="http://bit.ly/WhatIs-DevOp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00.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emf"/></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79.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7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jpg"/><Relationship Id="rId3" Type="http://schemas.openxmlformats.org/officeDocument/2006/relationships/image" Target="../media/image66.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0.png"/><Relationship Id="rId12" Type="http://schemas.openxmlformats.org/officeDocument/2006/relationships/image" Target="../media/image74.jpg"/><Relationship Id="rId17" Type="http://schemas.openxmlformats.org/officeDocument/2006/relationships/image" Target="../media/image79.jp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17.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46.xml"/><Relationship Id="rId6" Type="http://schemas.openxmlformats.org/officeDocument/2006/relationships/image" Target="../media/image69.png"/><Relationship Id="rId11" Type="http://schemas.openxmlformats.org/officeDocument/2006/relationships/image" Target="../media/image73.png"/><Relationship Id="rId24" Type="http://schemas.openxmlformats.org/officeDocument/2006/relationships/image" Target="../media/image86.png"/><Relationship Id="rId32" Type="http://schemas.openxmlformats.org/officeDocument/2006/relationships/image" Target="../media/image94.jpg"/><Relationship Id="rId5" Type="http://schemas.openxmlformats.org/officeDocument/2006/relationships/image" Target="../media/image68.png"/><Relationship Id="rId15" Type="http://schemas.openxmlformats.org/officeDocument/2006/relationships/image" Target="../media/image77.jp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jp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jpg"/><Relationship Id="rId30" Type="http://schemas.openxmlformats.org/officeDocument/2006/relationships/image" Target="../media/image92.png"/></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00.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49.xml"/><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jpg"/></Relationships>
</file>

<file path=ppt/slides/_rels/slide2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99.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 Id="rId9" Type="http://schemas.openxmlformats.org/officeDocument/2006/relationships/image" Target="../media/image110.png"/></Relationships>
</file>

<file path=ppt/slides/_rels/slide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6B73DA-6261-4660-9F29-97DDF8E63DAC}"/>
              </a:ext>
            </a:extLst>
          </p:cNvPr>
          <p:cNvPicPr>
            <a:picLocks noChangeAspect="1"/>
          </p:cNvPicPr>
          <p:nvPr/>
        </p:nvPicPr>
        <p:blipFill>
          <a:blip r:embed="rId3"/>
          <a:stretch>
            <a:fillRect/>
          </a:stretch>
        </p:blipFill>
        <p:spPr>
          <a:xfrm>
            <a:off x="2361367" y="-19649"/>
            <a:ext cx="6857027" cy="6857027"/>
          </a:xfrm>
          <a:prstGeom prst="rect">
            <a:avLst/>
          </a:prstGeom>
        </p:spPr>
      </p:pic>
      <p:sp>
        <p:nvSpPr>
          <p:cNvPr id="9" name="Rectangle 8">
            <a:extLst>
              <a:ext uri="{FF2B5EF4-FFF2-40B4-BE49-F238E27FC236}">
                <a16:creationId xmlns:a16="http://schemas.microsoft.com/office/drawing/2014/main" id="{6660DCDE-3C51-47FF-9C38-EFF12712E2C7}"/>
              </a:ext>
            </a:extLst>
          </p:cNvPr>
          <p:cNvSpPr/>
          <p:nvPr/>
        </p:nvSpPr>
        <p:spPr bwMode="auto">
          <a:xfrm>
            <a:off x="-560478" y="5815527"/>
            <a:ext cx="12747335" cy="1035649"/>
          </a:xfrm>
          <a:prstGeom prst="rect">
            <a:avLst/>
          </a:prstGeom>
          <a:solidFill>
            <a:srgbClr val="0000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3E85CDE6-E670-4CC4-8404-E62F68F3971B}"/>
              </a:ext>
            </a:extLst>
          </p:cNvPr>
          <p:cNvSpPr txBox="1"/>
          <p:nvPr/>
        </p:nvSpPr>
        <p:spPr>
          <a:xfrm>
            <a:off x="-492872" y="30729"/>
            <a:ext cx="2849095" cy="6806649"/>
          </a:xfrm>
          <a:prstGeom prst="rect">
            <a:avLst/>
          </a:prstGeom>
          <a:solidFill>
            <a:schemeClr val="tx1"/>
          </a:solidFill>
        </p:spPr>
        <p:txBody>
          <a:bodyPr wrap="square" rtlCol="0">
            <a:spAutoFit/>
          </a:bodyPr>
          <a:lstStyle/>
          <a:p>
            <a:endParaRPr lang="en-US" dirty="0"/>
          </a:p>
        </p:txBody>
      </p:sp>
      <p:sp>
        <p:nvSpPr>
          <p:cNvPr id="6" name="Text Placeholder 4">
            <a:extLst>
              <a:ext uri="{FF2B5EF4-FFF2-40B4-BE49-F238E27FC236}">
                <a16:creationId xmlns:a16="http://schemas.microsoft.com/office/drawing/2014/main" id="{9FCAB60E-8D06-426A-A188-2E053CE56612}"/>
              </a:ext>
            </a:extLst>
          </p:cNvPr>
          <p:cNvSpPr txBox="1">
            <a:spLocks/>
          </p:cNvSpPr>
          <p:nvPr/>
        </p:nvSpPr>
        <p:spPr bwMode="black">
          <a:xfrm>
            <a:off x="0" y="5790864"/>
            <a:ext cx="11626377" cy="1187446"/>
          </a:xfrm>
          <a:prstGeom prst="rect">
            <a:avLst/>
          </a:prstGeom>
        </p:spPr>
        <p:txBody>
          <a:bodyPr vert="horz" wrap="square" lIns="143428" tIns="107571" rIns="143428" bIns="107571" rtlCol="0">
            <a:noAutofit/>
          </a:bodyPr>
          <a:lstStyle>
            <a:lvl1pPr marL="0" marR="0" indent="0" algn="l" defTabSz="931444" rtl="0" eaLnBrk="1" fontAlgn="auto" latinLnBrk="0" hangingPunct="1">
              <a:lnSpc>
                <a:spcPct val="90000"/>
              </a:lnSpc>
              <a:spcBef>
                <a:spcPts val="0"/>
              </a:spcBef>
              <a:spcAft>
                <a:spcPts val="0"/>
              </a:spcAft>
              <a:buClrTx/>
              <a:buSzPct val="90000"/>
              <a:buFont typeface="Arial" pitchFamily="34" charset="0"/>
              <a:buNone/>
              <a:tabLst/>
              <a:defRPr sz="3195" kern="1200" spc="0" baseline="0">
                <a:gradFill>
                  <a:gsLst>
                    <a:gs pos="91150">
                      <a:schemeClr val="tx2"/>
                    </a:gs>
                    <a:gs pos="57576">
                      <a:schemeClr val="tx2"/>
                    </a:gs>
                  </a:gsLst>
                  <a:lin ang="5400000" scaled="0"/>
                </a:gradFill>
                <a:latin typeface="+mj-lt"/>
                <a:ea typeface="+mn-ea"/>
                <a:cs typeface="+mn-cs"/>
              </a:defRPr>
            </a:lvl1pPr>
            <a:lvl2pPr marL="583387" marR="0" indent="-240965" algn="l" defTabSz="931444"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986"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268"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549"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470"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193"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915"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8638"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13095"/>
            <a:r>
              <a:rPr lang="en-US" sz="2800" dirty="0">
                <a:gradFill>
                  <a:gsLst>
                    <a:gs pos="91150">
                      <a:srgbClr val="F8F8F8"/>
                    </a:gs>
                    <a:gs pos="57576">
                      <a:srgbClr val="F8F8F8"/>
                    </a:gs>
                  </a:gsLst>
                  <a:lin ang="5400000" scaled="0"/>
                </a:gradFill>
                <a:latin typeface="Segoe UI Light"/>
              </a:rPr>
              <a:t>Abel Wang							</a:t>
            </a:r>
            <a:br>
              <a:rPr lang="en-US" sz="2800" dirty="0">
                <a:gradFill>
                  <a:gsLst>
                    <a:gs pos="91150">
                      <a:srgbClr val="F8F8F8"/>
                    </a:gs>
                    <a:gs pos="57576">
                      <a:srgbClr val="F8F8F8"/>
                    </a:gs>
                  </a:gsLst>
                  <a:lin ang="5400000" scaled="0"/>
                </a:gradFill>
                <a:latin typeface="Segoe UI Light"/>
              </a:rPr>
            </a:br>
            <a:r>
              <a:rPr lang="en-US" sz="2800" dirty="0">
                <a:gradFill>
                  <a:gsLst>
                    <a:gs pos="91150">
                      <a:srgbClr val="F8F8F8"/>
                    </a:gs>
                    <a:gs pos="57576">
                      <a:srgbClr val="F8F8F8"/>
                    </a:gs>
                  </a:gsLst>
                  <a:lin ang="5400000" scaled="0"/>
                </a:gradFill>
                <a:latin typeface="Segoe UI Light"/>
              </a:rPr>
              <a:t>@</a:t>
            </a:r>
            <a:r>
              <a:rPr lang="en-US" sz="2800" dirty="0" err="1">
                <a:gradFill>
                  <a:gsLst>
                    <a:gs pos="91150">
                      <a:srgbClr val="F8F8F8"/>
                    </a:gs>
                    <a:gs pos="57576">
                      <a:srgbClr val="F8F8F8"/>
                    </a:gs>
                  </a:gsLst>
                  <a:lin ang="5400000" scaled="0"/>
                </a:gradFill>
                <a:latin typeface="Segoe UI Light"/>
              </a:rPr>
              <a:t>AbelSquidHead</a:t>
            </a:r>
            <a:r>
              <a:rPr lang="en-US" sz="3132" dirty="0">
                <a:gradFill>
                  <a:gsLst>
                    <a:gs pos="91150">
                      <a:srgbClr val="F8F8F8"/>
                    </a:gs>
                    <a:gs pos="57576">
                      <a:srgbClr val="F8F8F8"/>
                    </a:gs>
                  </a:gsLst>
                  <a:lin ang="5400000" scaled="0"/>
                </a:gradFill>
                <a:latin typeface="Segoe UI Light"/>
              </a:rPr>
              <a:t>						</a:t>
            </a:r>
          </a:p>
        </p:txBody>
      </p:sp>
      <p:sp>
        <p:nvSpPr>
          <p:cNvPr id="10" name="Rectangle 9">
            <a:extLst>
              <a:ext uri="{FF2B5EF4-FFF2-40B4-BE49-F238E27FC236}">
                <a16:creationId xmlns:a16="http://schemas.microsoft.com/office/drawing/2014/main" id="{813D492B-3493-460F-BE8D-7E713437E14D}"/>
              </a:ext>
            </a:extLst>
          </p:cNvPr>
          <p:cNvSpPr/>
          <p:nvPr/>
        </p:nvSpPr>
        <p:spPr bwMode="auto">
          <a:xfrm>
            <a:off x="-555336" y="-19649"/>
            <a:ext cx="12747336" cy="1035649"/>
          </a:xfrm>
          <a:prstGeom prst="rect">
            <a:avLst/>
          </a:prstGeom>
          <a:solidFill>
            <a:srgbClr val="0000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1013FE0B-A854-4397-B667-7A4C8719A8A4}"/>
              </a:ext>
            </a:extLst>
          </p:cNvPr>
          <p:cNvSpPr txBox="1"/>
          <p:nvPr/>
        </p:nvSpPr>
        <p:spPr>
          <a:xfrm>
            <a:off x="9218393" y="6824"/>
            <a:ext cx="2978751" cy="6806649"/>
          </a:xfrm>
          <a:prstGeom prst="rect">
            <a:avLst/>
          </a:prstGeom>
          <a:solidFill>
            <a:schemeClr val="tx1"/>
          </a:solidFill>
        </p:spPr>
        <p:txBody>
          <a:bodyPr wrap="square" rtlCol="0">
            <a:spAutoFit/>
          </a:bodyPr>
          <a:lstStyle/>
          <a:p>
            <a:endParaRPr lang="en-US" dirty="0"/>
          </a:p>
        </p:txBody>
      </p:sp>
      <p:sp>
        <p:nvSpPr>
          <p:cNvPr id="11" name="Text Placeholder 4">
            <a:extLst>
              <a:ext uri="{FF2B5EF4-FFF2-40B4-BE49-F238E27FC236}">
                <a16:creationId xmlns:a16="http://schemas.microsoft.com/office/drawing/2014/main" id="{AC8E60D6-2F39-4383-803F-D09A03B856D8}"/>
              </a:ext>
            </a:extLst>
          </p:cNvPr>
          <p:cNvSpPr txBox="1">
            <a:spLocks/>
          </p:cNvSpPr>
          <p:nvPr/>
        </p:nvSpPr>
        <p:spPr bwMode="black">
          <a:xfrm>
            <a:off x="-487728" y="114308"/>
            <a:ext cx="12674585" cy="1187446"/>
          </a:xfrm>
          <a:prstGeom prst="rect">
            <a:avLst/>
          </a:prstGeom>
        </p:spPr>
        <p:txBody>
          <a:bodyPr vert="horz" wrap="square" lIns="143428" tIns="107571" rIns="143428" bIns="107571" rtlCol="0">
            <a:noAutofit/>
          </a:bodyPr>
          <a:lstStyle>
            <a:lvl1pPr marL="0" marR="0" indent="0" algn="l" defTabSz="931444" rtl="0" eaLnBrk="1" fontAlgn="auto" latinLnBrk="0" hangingPunct="1">
              <a:lnSpc>
                <a:spcPct val="90000"/>
              </a:lnSpc>
              <a:spcBef>
                <a:spcPts val="0"/>
              </a:spcBef>
              <a:spcAft>
                <a:spcPts val="0"/>
              </a:spcAft>
              <a:buClrTx/>
              <a:buSzPct val="90000"/>
              <a:buFont typeface="Arial" pitchFamily="34" charset="0"/>
              <a:buNone/>
              <a:tabLst/>
              <a:defRPr sz="3195" kern="1200" spc="0" baseline="0">
                <a:gradFill>
                  <a:gsLst>
                    <a:gs pos="91150">
                      <a:schemeClr val="tx2"/>
                    </a:gs>
                    <a:gs pos="57576">
                      <a:schemeClr val="tx2"/>
                    </a:gs>
                  </a:gsLst>
                  <a:lin ang="5400000" scaled="0"/>
                </a:gradFill>
                <a:latin typeface="+mj-lt"/>
                <a:ea typeface="+mn-ea"/>
                <a:cs typeface="+mn-cs"/>
              </a:defRPr>
            </a:lvl1pPr>
            <a:lvl2pPr marL="583387" marR="0" indent="-240965" algn="l" defTabSz="931444"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986"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268"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549" marR="0" indent="-228283" algn="l" defTabSz="93144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470"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193"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915"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8638" indent="-232861" algn="l" defTabSz="931444"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13095"/>
            <a:r>
              <a:rPr lang="en-US" sz="4800" dirty="0">
                <a:gradFill>
                  <a:gsLst>
                    <a:gs pos="91150">
                      <a:srgbClr val="F8F8F8"/>
                    </a:gs>
                    <a:gs pos="57576">
                      <a:srgbClr val="F8F8F8"/>
                    </a:gs>
                  </a:gsLst>
                  <a:lin ang="5400000" scaled="0"/>
                </a:gradFill>
                <a:latin typeface="Segoe UI Light"/>
              </a:rPr>
              <a:t>          Deploy Your Code Faster Yet Safer</a:t>
            </a:r>
            <a:r>
              <a:rPr lang="en-US" sz="3132" dirty="0">
                <a:gradFill>
                  <a:gsLst>
                    <a:gs pos="91150">
                      <a:srgbClr val="F8F8F8"/>
                    </a:gs>
                    <a:gs pos="57576">
                      <a:srgbClr val="F8F8F8"/>
                    </a:gs>
                  </a:gsLst>
                  <a:lin ang="5400000" scaled="0"/>
                </a:gradFill>
                <a:latin typeface="Segoe UI Light"/>
              </a:rPr>
              <a:t>				</a:t>
            </a:r>
          </a:p>
        </p:txBody>
      </p:sp>
    </p:spTree>
    <p:extLst>
      <p:ext uri="{BB962C8B-B14F-4D97-AF65-F5344CB8AC3E}">
        <p14:creationId xmlns:p14="http://schemas.microsoft.com/office/powerpoint/2010/main" val="81310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5"/>
          <p:cNvSpPr txBox="1">
            <a:spLocks/>
          </p:cNvSpPr>
          <p:nvPr/>
        </p:nvSpPr>
        <p:spPr>
          <a:xfrm>
            <a:off x="4278680" y="618599"/>
            <a:ext cx="3634643" cy="977058"/>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4049">
              <a:lnSpc>
                <a:spcPts val="3000"/>
              </a:lnSpc>
              <a:defRPr/>
            </a:pPr>
            <a:r>
              <a:rPr lang="en-US" sz="1800" spc="300" dirty="0">
                <a:solidFill>
                  <a:srgbClr val="353535">
                    <a:lumMod val="65000"/>
                    <a:lumOff val="35000"/>
                  </a:srgbClr>
                </a:solidFill>
                <a:latin typeface="Segoe UI"/>
              </a:rPr>
              <a:t>WHAT IS DEVOPS?</a:t>
            </a:r>
          </a:p>
          <a:p>
            <a:pPr algn="ctr" defTabSz="914049">
              <a:lnSpc>
                <a:spcPts val="3000"/>
              </a:lnSpc>
              <a:defRPr/>
            </a:pPr>
            <a:endParaRPr lang="en-US" sz="2400" spc="300" dirty="0">
              <a:solidFill>
                <a:srgbClr val="635D59"/>
              </a:solidFill>
              <a:latin typeface="Segoe UI"/>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7449" y="1175877"/>
            <a:ext cx="5605460" cy="5605460"/>
          </a:xfrm>
          <a:prstGeom prst="rect">
            <a:avLst/>
          </a:prstGeom>
        </p:spPr>
      </p:pic>
      <p:grpSp>
        <p:nvGrpSpPr>
          <p:cNvPr id="9" name="Group 8"/>
          <p:cNvGrpSpPr/>
          <p:nvPr/>
        </p:nvGrpSpPr>
        <p:grpSpPr>
          <a:xfrm>
            <a:off x="2214304" y="4018539"/>
            <a:ext cx="2035880" cy="882306"/>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000" b="1" i="1" dirty="0">
                  <a:solidFill>
                    <a:srgbClr val="FBFBFB"/>
                  </a:solidFill>
                  <a:latin typeface="Bodoni MT"/>
                  <a:cs typeface="Bodoni Std Bold Italic"/>
                </a:rPr>
                <a:t>It’s Development and</a:t>
              </a:r>
              <a:br>
                <a:rPr lang="en-US" sz="1000" b="1" i="1" dirty="0">
                  <a:solidFill>
                    <a:srgbClr val="FBFBFB"/>
                  </a:solidFill>
                  <a:latin typeface="Bodoni MT"/>
                  <a:cs typeface="Bodoni Std Bold Italic"/>
                </a:rPr>
              </a:br>
              <a:r>
                <a:rPr lang="en-US" sz="1000" b="1" i="1" dirty="0">
                  <a:solidFill>
                    <a:srgbClr val="FBFBFB"/>
                  </a:solidFill>
                  <a:latin typeface="Bodoni MT"/>
                  <a:cs typeface="Bodoni Std Bold Italic"/>
                </a:rPr>
                <a:t>Operations collaboration</a:t>
              </a:r>
            </a:p>
          </p:txBody>
        </p:sp>
      </p:grpSp>
      <p:sp>
        <p:nvSpPr>
          <p:cNvPr id="42" name="Right Triangle 41"/>
          <p:cNvSpPr/>
          <p:nvPr/>
        </p:nvSpPr>
        <p:spPr bwMode="auto">
          <a:xfrm flipH="1" flipV="1">
            <a:off x="5804019" y="1850790"/>
            <a:ext cx="186322" cy="253391"/>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145116" y="1491550"/>
            <a:ext cx="1314672" cy="3842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000" b="1" i="1" dirty="0">
                <a:solidFill>
                  <a:srgbClr val="FBFBFB"/>
                </a:solidFill>
                <a:latin typeface="Bodoni MT"/>
                <a:cs typeface="Bodoni Std Bold Italic"/>
              </a:rPr>
              <a:t>It’s a job title</a:t>
            </a:r>
          </a:p>
        </p:txBody>
      </p:sp>
      <p:grpSp>
        <p:nvGrpSpPr>
          <p:cNvPr id="44" name="Group 43"/>
          <p:cNvGrpSpPr/>
          <p:nvPr/>
        </p:nvGrpSpPr>
        <p:grpSpPr>
          <a:xfrm>
            <a:off x="5748390" y="3410561"/>
            <a:ext cx="1504597" cy="686190"/>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000" b="1" i="1" dirty="0">
                  <a:solidFill>
                    <a:srgbClr val="FBFBFB"/>
                  </a:solidFill>
                  <a:latin typeface="Bodoni MT"/>
                  <a:cs typeface="Bodoni Std Bold Italic"/>
                </a:rPr>
                <a:t>It’s automation</a:t>
              </a:r>
            </a:p>
          </p:txBody>
        </p:sp>
      </p:grpSp>
      <p:grpSp>
        <p:nvGrpSpPr>
          <p:cNvPr id="47" name="Group 46"/>
          <p:cNvGrpSpPr/>
          <p:nvPr/>
        </p:nvGrpSpPr>
        <p:grpSpPr>
          <a:xfrm>
            <a:off x="7627716" y="3993348"/>
            <a:ext cx="1725280" cy="885471"/>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000" b="1" i="1" dirty="0">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129705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7690" b="7690"/>
          <a:stretch>
            <a:fillRect/>
          </a:stretch>
        </p:blipFill>
        <p:spPr/>
      </p:pic>
      <p:sp>
        <p:nvSpPr>
          <p:cNvPr id="4" name="Title 3"/>
          <p:cNvSpPr>
            <a:spLocks noGrp="1"/>
          </p:cNvSpPr>
          <p:nvPr>
            <p:ph type="title"/>
          </p:nvPr>
        </p:nvSpPr>
        <p:spPr>
          <a:solidFill>
            <a:srgbClr val="F8F8F8">
              <a:alpha val="69804"/>
            </a:srgbClr>
          </a:solidFill>
        </p:spPr>
        <p:txBody>
          <a:bodyPr vert="horz" wrap="square" lIns="121903" tIns="46794" rIns="119983" bIns="62391" numCol="1" rtlCol="0" anchor="ctr" anchorCtr="0" compatLnSpc="1">
            <a:prstTxWarp prst="textNoShape">
              <a:avLst/>
            </a:prstTxWarp>
            <a:normAutofit/>
          </a:bodyPr>
          <a:lstStyle/>
          <a:p>
            <a:r>
              <a:rPr lang="en-US" dirty="0"/>
              <a:t> </a:t>
            </a:r>
          </a:p>
        </p:txBody>
      </p:sp>
      <p:sp>
        <p:nvSpPr>
          <p:cNvPr id="5" name="Title 1"/>
          <p:cNvSpPr txBox="1">
            <a:spLocks/>
          </p:cNvSpPr>
          <p:nvPr/>
        </p:nvSpPr>
        <p:spPr>
          <a:xfrm>
            <a:off x="832596" y="1138786"/>
            <a:ext cx="8481636" cy="3607939"/>
          </a:xfrm>
          <a:prstGeom prst="rect">
            <a:avLst/>
          </a:prstGeom>
          <a:noFill/>
        </p:spPr>
        <p:txBody>
          <a:bodyPr vert="horz" lIns="91427" tIns="50393" rIns="89988" bIns="46794" rtlCol="0" anchor="ctr">
            <a:noAutofit/>
          </a:bodyPr>
          <a:lstStyle>
            <a:lvl1pPr algn="ctr" defTabSz="914400" rtl="0" eaLnBrk="1" latinLnBrk="0" hangingPunct="1">
              <a:lnSpc>
                <a:spcPct val="80000"/>
              </a:lnSpc>
              <a:spcBef>
                <a:spcPct val="0"/>
              </a:spcBef>
              <a:buNone/>
              <a:defRPr sz="6000" kern="1200" cap="none" spc="100" baseline="0">
                <a:solidFill>
                  <a:schemeClr val="bg1"/>
                </a:solidFill>
                <a:effectLst>
                  <a:glow rad="38100">
                    <a:schemeClr val="tx1">
                      <a:alpha val="40000"/>
                    </a:schemeClr>
                  </a:glow>
                </a:effectLst>
                <a:latin typeface="+mj-lt"/>
                <a:ea typeface="+mj-ea"/>
                <a:cs typeface="+mj-cs"/>
              </a:defRPr>
            </a:lvl1pPr>
          </a:lstStyle>
          <a:p>
            <a:pPr algn="l" defTabSz="896386"/>
            <a:r>
              <a:rPr lang="en-US" sz="5999" spc="98" dirty="0">
                <a:solidFill>
                  <a:sysClr val="windowText" lastClr="000000"/>
                </a:solidFill>
                <a:effectLst/>
                <a:latin typeface="Segoe UI Light"/>
              </a:rPr>
              <a:t>DevOps is the union of people, process, and products to enable continuous delivery of value to our end users.</a:t>
            </a:r>
          </a:p>
        </p:txBody>
      </p:sp>
      <p:sp>
        <p:nvSpPr>
          <p:cNvPr id="7" name="Text Placeholder 5"/>
          <p:cNvSpPr txBox="1">
            <a:spLocks/>
          </p:cNvSpPr>
          <p:nvPr/>
        </p:nvSpPr>
        <p:spPr>
          <a:xfrm>
            <a:off x="832597" y="4964953"/>
            <a:ext cx="10514108" cy="1124320"/>
          </a:xfrm>
          <a:prstGeom prst="rect">
            <a:avLst/>
          </a:prstGeom>
          <a:noFill/>
          <a:ln w="38100">
            <a:noFill/>
          </a:ln>
          <a:effectLst/>
        </p:spPr>
        <p:txBody>
          <a:bodyPr vert="horz" lIns="45713" tIns="45713" rIns="45713" bIns="45713" rtlCol="0" anchor="t">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18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2pPr>
            <a:lvl3pPr marL="914377"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3pPr>
            <a:lvl4pPr marL="1371566"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4pPr>
            <a:lvl5pPr marL="1828754"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5pPr>
            <a:lvl6pPr marL="2285943"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6pPr>
            <a:lvl7pPr marL="2743131"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7pPr>
            <a:lvl8pPr marL="320032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8pPr>
            <a:lvl9pPr marL="365750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9pPr>
          </a:lstStyle>
          <a:p>
            <a:pPr algn="l" defTabSz="896386">
              <a:spcBef>
                <a:spcPts val="1176"/>
              </a:spcBef>
              <a:spcAft>
                <a:spcPts val="196"/>
              </a:spcAft>
              <a:buClr>
                <a:srgbClr val="0078D7"/>
              </a:buClr>
            </a:pPr>
            <a:r>
              <a:rPr lang="en-US" sz="2800" dirty="0">
                <a:solidFill>
                  <a:srgbClr val="282828">
                    <a:lumMod val="65000"/>
                    <a:lumOff val="35000"/>
                  </a:srgbClr>
                </a:solidFill>
                <a:latin typeface="Segoe UI Semilight"/>
              </a:rPr>
              <a:t>- Donovan Brown</a:t>
            </a:r>
          </a:p>
        </p:txBody>
      </p:sp>
      <p:sp>
        <p:nvSpPr>
          <p:cNvPr id="8" name="TextBox 7"/>
          <p:cNvSpPr txBox="1"/>
          <p:nvPr/>
        </p:nvSpPr>
        <p:spPr>
          <a:xfrm>
            <a:off x="435361" y="6043063"/>
            <a:ext cx="3946334" cy="615473"/>
          </a:xfrm>
          <a:prstGeom prst="rect">
            <a:avLst/>
          </a:prstGeom>
          <a:noFill/>
        </p:spPr>
        <p:txBody>
          <a:bodyPr wrap="none" lIns="179259" tIns="143407" rIns="179259" bIns="143407" rtlCol="0">
            <a:spAutoFit/>
          </a:bodyPr>
          <a:lstStyle/>
          <a:p>
            <a:pPr defTabSz="914246">
              <a:lnSpc>
                <a:spcPct val="90000"/>
              </a:lnSpc>
              <a:spcAft>
                <a:spcPts val="588"/>
              </a:spcAft>
              <a:defRPr/>
            </a:pPr>
            <a:r>
              <a:rPr lang="en-US" sz="2353" kern="0" dirty="0">
                <a:solidFill>
                  <a:srgbClr val="D83B01"/>
                </a:solidFill>
                <a:latin typeface="Segoe UI Semilight"/>
                <a:hlinkClick r:id="rId4"/>
              </a:rPr>
              <a:t>http://bit.ly/WhatIs-DevOps</a:t>
            </a:r>
            <a:endParaRPr lang="en-US" sz="2353" kern="0" dirty="0">
              <a:solidFill>
                <a:srgbClr val="D83B01"/>
              </a:solidFill>
              <a:latin typeface="Segoe UI Semilight"/>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70753" y1="92716" x2="70753" y2="92716"/>
                        <a14:foregroundMark x1="70753" y1="92716" x2="70753" y2="92716"/>
                        <a14:foregroundMark x1="73333" y1="96965" x2="73333" y2="96965"/>
                        <a14:foregroundMark x1="72903" y1="99090" x2="72903" y2="99090"/>
                        <a14:foregroundMark x1="63871" y1="38392" x2="63871" y2="38392"/>
                        <a14:foregroundMark x1="64946" y1="31563" x2="64946" y2="31563"/>
                        <a14:foregroundMark x1="72688" y1="37633" x2="57849" y2="41426"/>
                        <a14:foregroundMark x1="76129" y1="46131" x2="59355" y2="46282"/>
                        <a14:foregroundMark x1="55699" y1="36267" x2="55699" y2="36267"/>
                        <a14:foregroundMark x1="56559" y1="43854" x2="56559" y2="43854"/>
                        <a14:foregroundMark x1="71398" y1="41730" x2="71398" y2="41730"/>
                        <a14:foregroundMark x1="68387" y1="32018" x2="68387" y2="32018"/>
                        <a14:foregroundMark x1="63871" y1="30501" x2="63871" y2="30501"/>
                        <a14:foregroundMark x1="58065" y1="32170" x2="58065" y2="32170"/>
                        <a14:foregroundMark x1="60430" y1="30197" x2="60430" y2="30197"/>
                        <a14:foregroundMark x1="61075" y1="30197" x2="62796" y2="32625"/>
                        <a14:foregroundMark x1="53548" y1="33687" x2="58495" y2="29439"/>
                        <a14:foregroundMark x1="46667" y1="32777" x2="38925" y2="29590"/>
                        <a14:foregroundMark x1="35054" y1="31259" x2="30538" y2="31259"/>
                        <a14:foregroundMark x1="31398" y1="41882" x2="38925" y2="37936"/>
                        <a14:foregroundMark x1="28602" y1="36571" x2="29677" y2="46737"/>
                        <a14:foregroundMark x1="30968" y1="48558" x2="36559" y2="48558"/>
                        <a14:foregroundMark x1="46882" y1="44310" x2="48172" y2="41882"/>
                        <a14:foregroundMark x1="53763" y1="42489" x2="53763" y2="42489"/>
                        <a14:foregroundMark x1="38065" y1="43399" x2="43226" y2="38088"/>
                        <a14:foregroundMark x1="51828" y1="40819" x2="53978" y2="44613"/>
                        <a14:foregroundMark x1="71613" y1="48710" x2="62151" y2="49165"/>
                        <a14:foregroundMark x1="64301" y1="74962" x2="81935" y2="72231"/>
                        <a14:foregroundMark x1="76989" y1="92413" x2="28387" y2="92868"/>
                        <a14:foregroundMark x1="24731" y1="96813" x2="61290" y2="96813"/>
                        <a14:foregroundMark x1="74194" y1="44006" x2="63441" y2="36267"/>
                        <a14:foregroundMark x1="38065" y1="36571" x2="23871" y2="39302"/>
                        <a14:foregroundMark x1="11828" y1="85432" x2="64516" y2="67223"/>
                        <a14:foregroundMark x1="72043" y1="88012" x2="49462" y2="73293"/>
                        <a14:foregroundMark x1="66022" y1="97117" x2="26237" y2="91654"/>
                        <a14:foregroundMark x1="96129" y1="25797" x2="79785" y2="10015"/>
                        <a14:foregroundMark x1="74839" y1="6222" x2="33548" y2="6070"/>
                        <a14:foregroundMark x1="24516" y1="7739" x2="1505" y2="30501"/>
                        <a14:foregroundMark x1="60645" y1="73293" x2="63656" y2="77390"/>
                      </a14:backgroundRemoval>
                    </a14:imgEffect>
                  </a14:imgLayer>
                </a14:imgProps>
              </a:ext>
            </a:extLst>
          </a:blip>
          <a:stretch>
            <a:fillRect/>
          </a:stretch>
        </p:blipFill>
        <p:spPr>
          <a:xfrm>
            <a:off x="9128600" y="2757020"/>
            <a:ext cx="2923274" cy="4142878"/>
          </a:xfrm>
          <a:prstGeom prst="rect">
            <a:avLst/>
          </a:prstGeom>
        </p:spPr>
      </p:pic>
    </p:spTree>
    <p:extLst>
      <p:ext uri="{BB962C8B-B14F-4D97-AF65-F5344CB8AC3E}">
        <p14:creationId xmlns:p14="http://schemas.microsoft.com/office/powerpoint/2010/main" val="20817817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is DevOps important</a:t>
            </a:r>
            <a:r>
              <a:rPr lang="en-AU" dirty="0"/>
              <a:t>?</a:t>
            </a:r>
            <a:endParaRPr lang="en-US" dirty="0"/>
          </a:p>
        </p:txBody>
      </p:sp>
      <p:sp>
        <p:nvSpPr>
          <p:cNvPr id="5" name="Text Placeholder 4"/>
          <p:cNvSpPr>
            <a:spLocks noGrp="1"/>
          </p:cNvSpPr>
          <p:nvPr>
            <p:ph type="body" sz="quarter" idx="10"/>
          </p:nvPr>
        </p:nvSpPr>
        <p:spPr>
          <a:xfrm>
            <a:off x="269303" y="1389658"/>
            <a:ext cx="11655078" cy="2597863"/>
          </a:xfrm>
        </p:spPr>
        <p:txBody>
          <a:bodyPr/>
          <a:lstStyle/>
          <a:p>
            <a:pPr marL="0" indent="0">
              <a:spcBef>
                <a:spcPts val="1765"/>
              </a:spcBef>
              <a:buNone/>
            </a:pPr>
            <a:r>
              <a:rPr lang="en-US" sz="3137" dirty="0"/>
              <a:t>Your competition is already doing this</a:t>
            </a:r>
          </a:p>
          <a:p>
            <a:pPr marL="0" indent="0">
              <a:spcBef>
                <a:spcPts val="1765"/>
              </a:spcBef>
              <a:buNone/>
            </a:pPr>
            <a:r>
              <a:rPr lang="en-US" sz="3137" dirty="0"/>
              <a:t>Increase velocity</a:t>
            </a:r>
          </a:p>
          <a:p>
            <a:pPr marL="0" indent="0">
              <a:spcBef>
                <a:spcPts val="1765"/>
              </a:spcBef>
              <a:buNone/>
            </a:pPr>
            <a:r>
              <a:rPr lang="en-US" sz="3137" dirty="0"/>
              <a:t>Reduce downtime</a:t>
            </a:r>
          </a:p>
          <a:p>
            <a:pPr marL="0" indent="0">
              <a:spcBef>
                <a:spcPts val="1765"/>
              </a:spcBef>
              <a:buNone/>
            </a:pPr>
            <a:r>
              <a:rPr lang="en-US" sz="3137" dirty="0"/>
              <a:t>Reduce human error</a:t>
            </a:r>
          </a:p>
        </p:txBody>
      </p:sp>
    </p:spTree>
    <p:extLst>
      <p:ext uri="{BB962C8B-B14F-4D97-AF65-F5344CB8AC3E}">
        <p14:creationId xmlns:p14="http://schemas.microsoft.com/office/powerpoint/2010/main" val="122091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914314">
                <a:defRPr/>
              </a:pPr>
              <a:endParaRPr lang="en-US"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
        <p:nvSpPr>
          <p:cNvPr id="6" name="Footer Placeholder 5">
            <a:extLst>
              <a:ext uri="{FF2B5EF4-FFF2-40B4-BE49-F238E27FC236}">
                <a16:creationId xmlns:a16="http://schemas.microsoft.com/office/drawing/2014/main" id="{1CD389E3-97DA-447D-993C-18B2F290277C}"/>
              </a:ext>
            </a:extLst>
          </p:cNvPr>
          <p:cNvSpPr>
            <a:spLocks noGrp="1"/>
          </p:cNvSpPr>
          <p:nvPr>
            <p:ph type="ftr" sz="quarter" idx="10"/>
          </p:nvPr>
        </p:nvSpPr>
        <p:spPr/>
        <p:txBody>
          <a:bodyPr/>
          <a:lstStyle/>
          <a:p>
            <a:pPr defTabSz="914314"/>
            <a:r>
              <a:rPr lang="en-US">
                <a:solidFill>
                  <a:srgbClr val="000000">
                    <a:tint val="75000"/>
                  </a:srgbClr>
                </a:solidFill>
                <a:latin typeface="Segoe UI"/>
              </a:rPr>
              <a:t>@abelsquidhead</a:t>
            </a:r>
            <a:endParaRPr lang="en-US" dirty="0">
              <a:solidFill>
                <a:srgbClr val="000000">
                  <a:tint val="75000"/>
                </a:srgbClr>
              </a:solidFill>
              <a:latin typeface="Segoe UI"/>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282828">
                        <a:lumMod val="50000"/>
                      </a:srgbClr>
                    </a:gs>
                    <a:gs pos="30000">
                      <a:srgbClr val="282828">
                        <a:lumMod val="50000"/>
                      </a:srgbClr>
                    </a:gs>
                  </a:gsLst>
                  <a:lin ang="5400000" scaled="0"/>
                </a:gradFill>
                <a:latin typeface="Segoe UI Semilight"/>
              </a:rPr>
              <a:t>DEV</a:t>
            </a:r>
          </a:p>
        </p:txBody>
      </p:sp>
      <p:pic>
        <p:nvPicPr>
          <p:cNvPr id="56" name="Picture 55"/>
          <p:cNvPicPr>
            <a:picLocks/>
          </p:cNvPicPr>
          <p:nvPr/>
        </p:nvPicPr>
        <p:blipFill>
          <a:blip r:embed="rId9"/>
          <a:stretch>
            <a:fillRect/>
          </a:stretch>
        </p:blipFill>
        <p:spPr>
          <a:xfrm>
            <a:off x="2581197" y="2885633"/>
            <a:ext cx="121204" cy="134464"/>
          </a:xfrm>
          <a:prstGeom prst="rect">
            <a:avLst/>
          </a:prstGeom>
        </p:spPr>
      </p:pic>
      <p:pic>
        <p:nvPicPr>
          <p:cNvPr id="57" name="Picture 56"/>
          <p:cNvPicPr>
            <a:picLocks/>
          </p:cNvPicPr>
          <p:nvPr/>
        </p:nvPicPr>
        <p:blipFill>
          <a:blip r:embed="rId9"/>
          <a:stretch>
            <a:fillRect/>
          </a:stretch>
        </p:blipFill>
        <p:spPr>
          <a:xfrm flipH="1">
            <a:off x="2850343" y="2885633"/>
            <a:ext cx="121204" cy="134464"/>
          </a:xfrm>
          <a:prstGeom prst="rect">
            <a:avLst/>
          </a:prstGeom>
        </p:spPr>
      </p:pic>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dirty="0">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33393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5708198"/>
            <a:ext cx="12192000" cy="1149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4685797" y="3342059"/>
            <a:ext cx="1036491" cy="2651923"/>
          </a:xfrm>
          <a:prstGeom prst="rect">
            <a:avLst/>
          </a:prstGeom>
        </p:spPr>
      </p:pic>
      <p:grpSp>
        <p:nvGrpSpPr>
          <p:cNvPr id="56" name="Group 55"/>
          <p:cNvGrpSpPr/>
          <p:nvPr/>
        </p:nvGrpSpPr>
        <p:grpSpPr>
          <a:xfrm>
            <a:off x="1153887" y="3374148"/>
            <a:ext cx="1395978" cy="2614528"/>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grpSp>
      <p:sp>
        <p:nvSpPr>
          <p:cNvPr id="7" name="Title 6"/>
          <p:cNvSpPr>
            <a:spLocks noGrp="1"/>
          </p:cNvSpPr>
          <p:nvPr>
            <p:ph type="title"/>
          </p:nvPr>
        </p:nvSpPr>
        <p:spPr/>
        <p:txBody>
          <a:bodyPr/>
          <a:lstStyle/>
          <a:p>
            <a:r>
              <a:rPr lang="en-US" dirty="0">
                <a:gradFill>
                  <a:gsLst>
                    <a:gs pos="1250">
                      <a:schemeClr val="tx2"/>
                    </a:gs>
                    <a:gs pos="100000">
                      <a:schemeClr val="tx2"/>
                    </a:gs>
                  </a:gsLst>
                  <a:lin ang="0" scaled="0"/>
                </a:gradFill>
              </a:rPr>
              <a:t>People</a:t>
            </a:r>
          </a:p>
        </p:txBody>
      </p:sp>
      <p:grpSp>
        <p:nvGrpSpPr>
          <p:cNvPr id="9" name="Group 8"/>
          <p:cNvGrpSpPr/>
          <p:nvPr/>
        </p:nvGrpSpPr>
        <p:grpSpPr>
          <a:xfrm>
            <a:off x="6588564" y="4628902"/>
            <a:ext cx="1341067" cy="708939"/>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686276" y="4421578"/>
            <a:ext cx="2131058" cy="1701965"/>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072483" y="4004239"/>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17" name="Freeform 87"/>
          <p:cNvSpPr>
            <a:spLocks noChangeAspect="1" noEditPoints="1"/>
          </p:cNvSpPr>
          <p:nvPr/>
        </p:nvSpPr>
        <p:spPr bwMode="auto">
          <a:xfrm>
            <a:off x="10060576" y="3784845"/>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3" name="Explosion 1 2"/>
          <p:cNvSpPr/>
          <p:nvPr/>
        </p:nvSpPr>
        <p:spPr bwMode="auto">
          <a:xfrm>
            <a:off x="8269854" y="2610610"/>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713831" y="2986092"/>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233043" y="3473801"/>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318" r="47790"/>
          <a:stretch/>
        </p:blipFill>
        <p:spPr>
          <a:xfrm>
            <a:off x="3301975" y="2168603"/>
            <a:ext cx="644823" cy="3936215"/>
          </a:xfrm>
          <a:prstGeom prst="rect">
            <a:avLst/>
          </a:prstGeom>
        </p:spPr>
      </p:pic>
      <p:sp>
        <p:nvSpPr>
          <p:cNvPr id="105" name="TextBox 104"/>
          <p:cNvSpPr txBox="1"/>
          <p:nvPr/>
        </p:nvSpPr>
        <p:spPr>
          <a:xfrm>
            <a:off x="1174288" y="4031266"/>
            <a:ext cx="751236"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dirty="0">
                <a:gradFill>
                  <a:gsLst>
                    <a:gs pos="2917">
                      <a:srgbClr val="000000">
                        <a:lumMod val="50000"/>
                      </a:srgbClr>
                    </a:gs>
                    <a:gs pos="30000">
                      <a:srgbClr val="000000">
                        <a:lumMod val="50000"/>
                      </a:srgbClr>
                    </a:gs>
                  </a:gsLst>
                  <a:lin ang="5400000" scaled="0"/>
                </a:gradFill>
                <a:latin typeface="Segoe UI"/>
              </a:rPr>
              <a:t>DEV</a:t>
            </a:r>
          </a:p>
        </p:txBody>
      </p:sp>
      <p:grpSp>
        <p:nvGrpSpPr>
          <p:cNvPr id="108" name="Group 107"/>
          <p:cNvGrpSpPr/>
          <p:nvPr/>
        </p:nvGrpSpPr>
        <p:grpSpPr>
          <a:xfrm>
            <a:off x="1812197" y="3944878"/>
            <a:ext cx="642246" cy="66275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a:defRPr/>
              </a:pPr>
              <a:endParaRPr lang="en-US" sz="1667" kern="0">
                <a:solidFill>
                  <a:srgbClr val="000000"/>
                </a:solidFill>
                <a:latin typeface="Segoe UI"/>
              </a:endParaRPr>
            </a:p>
          </p:txBody>
        </p:sp>
      </p:grpSp>
      <p:sp>
        <p:nvSpPr>
          <p:cNvPr id="106" name="TextBox 105"/>
          <p:cNvSpPr txBox="1"/>
          <p:nvPr/>
        </p:nvSpPr>
        <p:spPr>
          <a:xfrm>
            <a:off x="4938977" y="4067049"/>
            <a:ext cx="751802"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dirty="0">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308235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923" y="2657462"/>
            <a:ext cx="1683060" cy="152156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668" y="2677614"/>
            <a:ext cx="1736628" cy="1577197"/>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350" y="3605455"/>
            <a:ext cx="243707" cy="200537"/>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9479" y="1379456"/>
            <a:ext cx="4360739" cy="4360908"/>
          </a:xfrm>
          <a:prstGeom prst="rect">
            <a:avLst/>
          </a:prstGeom>
        </p:spPr>
      </p:pic>
      <p:sp>
        <p:nvSpPr>
          <p:cNvPr id="27" name="TextBox 26"/>
          <p:cNvSpPr txBox="1"/>
          <p:nvPr/>
        </p:nvSpPr>
        <p:spPr>
          <a:xfrm>
            <a:off x="2099539" y="1573278"/>
            <a:ext cx="808722" cy="461472"/>
          </a:xfrm>
          <a:prstGeom prst="rect">
            <a:avLst/>
          </a:prstGeom>
          <a:noFill/>
        </p:spPr>
        <p:txBody>
          <a:bodyPr wrap="square" rtlCol="0">
            <a:spAutoFit/>
          </a:bodyPr>
          <a:lstStyle/>
          <a:p>
            <a:pPr defTabSz="914004">
              <a:defRPr/>
            </a:pPr>
            <a:r>
              <a:rPr lang="en-US" sz="2352" kern="0" dirty="0">
                <a:solidFill>
                  <a:srgbClr val="404040">
                    <a:lumMod val="60000"/>
                    <a:lumOff val="40000"/>
                  </a:srgbClr>
                </a:solidFill>
                <a:latin typeface="Segoe UI Light"/>
                <a:cs typeface="Arial" pitchFamily="34" charset="0"/>
              </a:rPr>
              <a:t>Plan</a:t>
            </a:r>
          </a:p>
        </p:txBody>
      </p:sp>
      <p:sp>
        <p:nvSpPr>
          <p:cNvPr id="28" name="TextBox 27"/>
          <p:cNvSpPr txBox="1"/>
          <p:nvPr/>
        </p:nvSpPr>
        <p:spPr>
          <a:xfrm>
            <a:off x="1587507" y="1316913"/>
            <a:ext cx="598156" cy="984425"/>
          </a:xfrm>
          <a:prstGeom prst="rect">
            <a:avLst/>
          </a:prstGeom>
          <a:noFill/>
        </p:spPr>
        <p:txBody>
          <a:bodyPr wrap="none" rtlCol="0">
            <a:spAutoFit/>
          </a:bodyPr>
          <a:lstStyle/>
          <a:p>
            <a:pPr defTabSz="914004">
              <a:defRPr/>
            </a:pPr>
            <a:r>
              <a:rPr lang="en-US" sz="5684" dirty="0">
                <a:solidFill>
                  <a:srgbClr val="505050"/>
                </a:solidFill>
                <a:latin typeface="Arial" pitchFamily="34" charset="0"/>
                <a:cs typeface="Arial" pitchFamily="34" charset="0"/>
              </a:rPr>
              <a:t>1</a:t>
            </a:r>
          </a:p>
        </p:txBody>
      </p:sp>
      <p:sp>
        <p:nvSpPr>
          <p:cNvPr id="30" name="TextBox 29"/>
          <p:cNvSpPr txBox="1"/>
          <p:nvPr/>
        </p:nvSpPr>
        <p:spPr>
          <a:xfrm>
            <a:off x="8749740" y="1481446"/>
            <a:ext cx="2325507" cy="461472"/>
          </a:xfrm>
          <a:prstGeom prst="rect">
            <a:avLst/>
          </a:prstGeom>
          <a:noFill/>
        </p:spPr>
        <p:txBody>
          <a:bodyPr wrap="square" rtlCol="0">
            <a:spAutoFit/>
          </a:bodyPr>
          <a:lstStyle/>
          <a:p>
            <a:pPr defTabSz="914004">
              <a:defRPr/>
            </a:pPr>
            <a:r>
              <a:rPr lang="en-US" sz="2352" kern="0" dirty="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8890550" y="5409469"/>
            <a:ext cx="1186226" cy="461472"/>
          </a:xfrm>
          <a:prstGeom prst="rect">
            <a:avLst/>
          </a:prstGeom>
          <a:noFill/>
        </p:spPr>
        <p:txBody>
          <a:bodyPr wrap="square" rtlCol="0">
            <a:spAutoFit/>
          </a:bodyPr>
          <a:lstStyle/>
          <a:p>
            <a:pPr defTabSz="914004">
              <a:defRPr/>
            </a:pPr>
            <a:r>
              <a:rPr lang="en-US" sz="2352" kern="0" dirty="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46815" y="5469789"/>
            <a:ext cx="2097557" cy="452464"/>
          </a:xfrm>
          <a:prstGeom prst="rect">
            <a:avLst/>
          </a:prstGeom>
          <a:noFill/>
        </p:spPr>
        <p:txBody>
          <a:bodyPr wrap="square" rtlCol="0">
            <a:spAutoFit/>
          </a:bodyPr>
          <a:lstStyle/>
          <a:p>
            <a:pPr defTabSz="914004">
              <a:defRPr/>
            </a:pPr>
            <a:r>
              <a:rPr lang="en-US" sz="2352" kern="0" dirty="0">
                <a:solidFill>
                  <a:srgbClr val="FFFFFF">
                    <a:lumMod val="50000"/>
                  </a:srgbClr>
                </a:solidFill>
                <a:latin typeface="Segoe UI Light"/>
                <a:cs typeface="Arial" pitchFamily="34" charset="0"/>
              </a:rPr>
              <a:t>Develop + Test</a:t>
            </a:r>
          </a:p>
        </p:txBody>
      </p:sp>
      <p:sp>
        <p:nvSpPr>
          <p:cNvPr id="38" name="TextBox 37"/>
          <p:cNvSpPr txBox="1"/>
          <p:nvPr/>
        </p:nvSpPr>
        <p:spPr>
          <a:xfrm>
            <a:off x="1764184" y="5213426"/>
            <a:ext cx="598156" cy="984425"/>
          </a:xfrm>
          <a:prstGeom prst="rect">
            <a:avLst/>
          </a:prstGeom>
          <a:noFill/>
        </p:spPr>
        <p:txBody>
          <a:bodyPr wrap="none" rtlCol="0">
            <a:spAutoFit/>
          </a:bodyPr>
          <a:lstStyle/>
          <a:p>
            <a:pPr defTabSz="914004">
              <a:defRPr/>
            </a:pPr>
            <a:r>
              <a:rPr lang="en-US" sz="5684" dirty="0">
                <a:solidFill>
                  <a:srgbClr val="505050"/>
                </a:solidFill>
                <a:latin typeface="Arial" pitchFamily="34" charset="0"/>
                <a:cs typeface="Arial" pitchFamily="34" charset="0"/>
              </a:rPr>
              <a:t>2</a:t>
            </a:r>
          </a:p>
        </p:txBody>
      </p:sp>
      <p:sp>
        <p:nvSpPr>
          <p:cNvPr id="39" name="TextBox 38"/>
          <p:cNvSpPr txBox="1"/>
          <p:nvPr/>
        </p:nvSpPr>
        <p:spPr>
          <a:xfrm>
            <a:off x="809279" y="3352233"/>
            <a:ext cx="2049128" cy="380040"/>
          </a:xfrm>
          <a:prstGeom prst="rect">
            <a:avLst/>
          </a:prstGeom>
          <a:noFill/>
        </p:spPr>
        <p:txBody>
          <a:bodyPr wrap="square" lIns="0" tIns="0" rIns="0" bIns="0" rtlCol="0">
            <a:spAutoFit/>
          </a:bodyPr>
          <a:lstStyle/>
          <a:p>
            <a:pPr algn="r" defTabSz="1242430">
              <a:lnSpc>
                <a:spcPct val="90000"/>
              </a:lnSpc>
              <a:defRPr/>
            </a:pPr>
            <a:r>
              <a:rPr lang="en-US" sz="2744" dirty="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041183" y="3352233"/>
            <a:ext cx="1692467" cy="380040"/>
          </a:xfrm>
          <a:prstGeom prst="rect">
            <a:avLst/>
          </a:prstGeom>
          <a:noFill/>
        </p:spPr>
        <p:txBody>
          <a:bodyPr wrap="square" lIns="0" tIns="0" rIns="0" bIns="0" rtlCol="0">
            <a:spAutoFit/>
          </a:bodyPr>
          <a:lstStyle/>
          <a:p>
            <a:pPr defTabSz="1242430">
              <a:lnSpc>
                <a:spcPct val="90000"/>
              </a:lnSpc>
              <a:defRPr/>
            </a:pPr>
            <a:r>
              <a:rPr lang="en-US" sz="2744" dirty="0">
                <a:solidFill>
                  <a:srgbClr val="818181"/>
                </a:solidFill>
                <a:latin typeface="Segoe UI Semilight" panose="020B0402040204020203" pitchFamily="34" charset="0"/>
                <a:cs typeface="Segoe UI Semilight" panose="020B0402040204020203" pitchFamily="34" charset="0"/>
              </a:rPr>
              <a:t>Production</a:t>
            </a:r>
          </a:p>
        </p:txBody>
      </p:sp>
      <p:sp>
        <p:nvSpPr>
          <p:cNvPr id="216" name="Title 18"/>
          <p:cNvSpPr txBox="1">
            <a:spLocks/>
          </p:cNvSpPr>
          <p:nvPr/>
        </p:nvSpPr>
        <p:spPr>
          <a:xfrm>
            <a:off x="271272" y="292810"/>
            <a:ext cx="11651152" cy="899176"/>
          </a:xfrm>
          <a:prstGeom prst="rect">
            <a:avLst/>
          </a:prstGeom>
          <a:ln>
            <a:noFill/>
          </a:ln>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pc="-100" dirty="0">
                <a:gradFill>
                  <a:gsLst>
                    <a:gs pos="1250">
                      <a:srgbClr val="404040"/>
                    </a:gs>
                    <a:gs pos="100000">
                      <a:srgbClr val="404040"/>
                    </a:gs>
                  </a:gsLst>
                  <a:lin ang="5400000" scaled="0"/>
                </a:gradFill>
                <a:latin typeface="Segoe UI Light"/>
              </a:rPr>
              <a:t>Process</a:t>
            </a:r>
          </a:p>
        </p:txBody>
      </p:sp>
      <p:sp>
        <p:nvSpPr>
          <p:cNvPr id="31" name="TextBox 30"/>
          <p:cNvSpPr txBox="1"/>
          <p:nvPr/>
        </p:nvSpPr>
        <p:spPr>
          <a:xfrm>
            <a:off x="8149792" y="1225083"/>
            <a:ext cx="598156" cy="984425"/>
          </a:xfrm>
          <a:prstGeom prst="rect">
            <a:avLst/>
          </a:prstGeom>
          <a:noFill/>
        </p:spPr>
        <p:txBody>
          <a:bodyPr wrap="none" rtlCol="0">
            <a:spAutoFit/>
          </a:bodyPr>
          <a:lstStyle/>
          <a:p>
            <a:pPr defTabSz="914004">
              <a:defRPr/>
            </a:pPr>
            <a:r>
              <a:rPr lang="en-US" sz="5684" dirty="0">
                <a:solidFill>
                  <a:srgbClr val="505050"/>
                </a:solidFill>
                <a:latin typeface="Arial" pitchFamily="34" charset="0"/>
                <a:cs typeface="Arial" pitchFamily="34" charset="0"/>
              </a:rPr>
              <a:t>4</a:t>
            </a:r>
          </a:p>
        </p:txBody>
      </p:sp>
      <p:sp>
        <p:nvSpPr>
          <p:cNvPr id="36" name="TextBox 35"/>
          <p:cNvSpPr txBox="1"/>
          <p:nvPr/>
        </p:nvSpPr>
        <p:spPr>
          <a:xfrm>
            <a:off x="8329006" y="5147196"/>
            <a:ext cx="598156" cy="984425"/>
          </a:xfrm>
          <a:prstGeom prst="rect">
            <a:avLst/>
          </a:prstGeom>
          <a:noFill/>
        </p:spPr>
        <p:txBody>
          <a:bodyPr wrap="none" rtlCol="0">
            <a:spAutoFit/>
          </a:bodyPr>
          <a:lstStyle/>
          <a:p>
            <a:pPr defTabSz="914004">
              <a:defRPr/>
            </a:pPr>
            <a:r>
              <a:rPr lang="en-US" sz="5684" dirty="0">
                <a:solidFill>
                  <a:srgbClr val="505050"/>
                </a:solidFill>
                <a:latin typeface="Arial" pitchFamily="34" charset="0"/>
                <a:cs typeface="Arial" pitchFamily="34" charset="0"/>
              </a:rPr>
              <a:t>3</a:t>
            </a:r>
          </a:p>
        </p:txBody>
      </p:sp>
      <p:sp>
        <p:nvSpPr>
          <p:cNvPr id="44" name="Freeform 8"/>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6" name="Freeform 10"/>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8" name="Freeform 13"/>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3" name="Freeform 7"/>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5" name="Freeform 9"/>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7" name="Freeform 11"/>
          <p:cNvSpPr>
            <a:spLocks/>
          </p:cNvSpPr>
          <p:nvPr/>
        </p:nvSpPr>
        <p:spPr bwMode="auto">
          <a:xfrm>
            <a:off x="5949794" y="3559544"/>
            <a:ext cx="2258829" cy="2260385"/>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9" name="Freeform 14"/>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Tree>
    <p:extLst>
      <p:ext uri="{BB962C8B-B14F-4D97-AF65-F5344CB8AC3E}">
        <p14:creationId xmlns:p14="http://schemas.microsoft.com/office/powerpoint/2010/main" val="243190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12101" y="6341968"/>
            <a:ext cx="4033340" cy="51506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281837" y="244746"/>
            <a:ext cx="11654187" cy="899409"/>
          </a:xfrm>
        </p:spPr>
        <p:txBody>
          <a:bodyPr/>
          <a:lstStyle/>
          <a:p>
            <a:r>
              <a:rPr lang="en-US" dirty="0"/>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dirty="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dirty="0">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704" spc="-100" dirty="0">
                <a:gradFill>
                  <a:gsLst>
                    <a:gs pos="1250">
                      <a:srgbClr val="353535"/>
                    </a:gs>
                    <a:gs pos="100000">
                      <a:srgbClr val="353535"/>
                    </a:gs>
                  </a:gsLst>
                  <a:lin ang="5400000" scaled="0"/>
                </a:gradFill>
                <a:latin typeface="Segoe UI Light"/>
              </a:rPr>
              <a:t>Any Language</a:t>
            </a:r>
          </a:p>
          <a:p>
            <a:pPr defTabSz="914192"/>
            <a:r>
              <a:rPr lang="en-US" sz="4704" spc="-100" dirty="0">
                <a:gradFill>
                  <a:gsLst>
                    <a:gs pos="1250">
                      <a:srgbClr val="353535"/>
                    </a:gs>
                    <a:gs pos="100000">
                      <a:srgbClr val="353535"/>
                    </a:gs>
                  </a:gsLst>
                  <a:lin ang="5400000" scaled="0"/>
                </a:gradFill>
                <a:latin typeface="Segoe UI Light"/>
              </a:rPr>
              <a:t>Any Platform</a:t>
            </a:r>
          </a:p>
        </p:txBody>
      </p:sp>
    </p:spTree>
    <p:extLst>
      <p:ext uri="{BB962C8B-B14F-4D97-AF65-F5344CB8AC3E}">
        <p14:creationId xmlns:p14="http://schemas.microsoft.com/office/powerpoint/2010/main" val="74540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282BD40D-1709-44B9-90E0-04A5F1E29A94}"/>
              </a:ext>
            </a:extLst>
          </p:cNvPr>
          <p:cNvSpPr>
            <a:spLocks noGrp="1"/>
          </p:cNvSpPr>
          <p:nvPr>
            <p:ph type="ftr" sz="quarter" idx="10"/>
          </p:nvPr>
        </p:nvSpPr>
        <p:spPr/>
        <p:txBody>
          <a:bodyPr/>
          <a:lstStyle/>
          <a:p>
            <a:pPr defTabSz="914314"/>
            <a:r>
              <a:rPr lang="en-US">
                <a:solidFill>
                  <a:srgbClr val="000000">
                    <a:tint val="75000"/>
                  </a:srgbClr>
                </a:solidFill>
                <a:latin typeface="Segoe UI"/>
              </a:rPr>
              <a:t>@abelsquidhead</a:t>
            </a:r>
            <a:endParaRPr lang="en-US" dirty="0">
              <a:solidFill>
                <a:srgbClr val="000000">
                  <a:tint val="75000"/>
                </a:srgbClr>
              </a:solidFill>
              <a:latin typeface="Segoe UI"/>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BE91-2B93-2C43-9862-646443F83966}"/>
              </a:ext>
            </a:extLst>
          </p:cNvPr>
          <p:cNvSpPr>
            <a:spLocks noGrp="1"/>
          </p:cNvSpPr>
          <p:nvPr>
            <p:ph type="title"/>
          </p:nvPr>
        </p:nvSpPr>
        <p:spPr>
          <a:xfrm>
            <a:off x="269238" y="1870400"/>
            <a:ext cx="11653523" cy="3117200"/>
          </a:xfrm>
        </p:spPr>
        <p:txBody>
          <a:bodyPr/>
          <a:lstStyle/>
          <a:p>
            <a:pPr algn="ctr"/>
            <a:r>
              <a:rPr lang="en-AU" dirty="0"/>
              <a:t>     Azure DevOps  </a:t>
            </a:r>
            <a:br>
              <a:rPr lang="en-AU" dirty="0"/>
            </a:br>
            <a:r>
              <a:rPr lang="en-AU" dirty="0"/>
              <a:t> + </a:t>
            </a:r>
            <a:br>
              <a:rPr lang="en-AU" dirty="0"/>
            </a:br>
            <a:r>
              <a:rPr lang="en-AU" dirty="0"/>
              <a:t>        Azure</a:t>
            </a:r>
            <a:endParaRPr lang="en-US" dirty="0"/>
          </a:p>
        </p:txBody>
      </p:sp>
      <p:pic>
        <p:nvPicPr>
          <p:cNvPr id="4" name="Picture 3">
            <a:extLst>
              <a:ext uri="{FF2B5EF4-FFF2-40B4-BE49-F238E27FC236}">
                <a16:creationId xmlns:a16="http://schemas.microsoft.com/office/drawing/2014/main" id="{75AB0DD2-4ECD-2C43-BA16-E8900211CB60}"/>
              </a:ext>
            </a:extLst>
          </p:cNvPr>
          <p:cNvPicPr>
            <a:picLocks noChangeAspect="1"/>
          </p:cNvPicPr>
          <p:nvPr/>
        </p:nvPicPr>
        <p:blipFill>
          <a:blip r:embed="rId3"/>
          <a:stretch>
            <a:fillRect/>
          </a:stretch>
        </p:blipFill>
        <p:spPr>
          <a:xfrm>
            <a:off x="4183412" y="3509677"/>
            <a:ext cx="1501823" cy="1501823"/>
          </a:xfrm>
          <a:prstGeom prst="rect">
            <a:avLst/>
          </a:prstGeom>
        </p:spPr>
      </p:pic>
      <p:pic>
        <p:nvPicPr>
          <p:cNvPr id="6" name="Picture 5">
            <a:extLst>
              <a:ext uri="{FF2B5EF4-FFF2-40B4-BE49-F238E27FC236}">
                <a16:creationId xmlns:a16="http://schemas.microsoft.com/office/drawing/2014/main" id="{D8B6A51C-1B58-6E42-8DC0-6122C55D4406}"/>
              </a:ext>
            </a:extLst>
          </p:cNvPr>
          <p:cNvPicPr>
            <a:picLocks noChangeAspect="1"/>
          </p:cNvPicPr>
          <p:nvPr/>
        </p:nvPicPr>
        <p:blipFill>
          <a:blip r:embed="rId4"/>
          <a:stretch>
            <a:fillRect/>
          </a:stretch>
        </p:blipFill>
        <p:spPr>
          <a:xfrm>
            <a:off x="2133697" y="1321067"/>
            <a:ext cx="1978694" cy="1978694"/>
          </a:xfrm>
          <a:prstGeom prst="rect">
            <a:avLst/>
          </a:prstGeom>
        </p:spPr>
      </p:pic>
    </p:spTree>
    <p:extLst>
      <p:ext uri="{BB962C8B-B14F-4D97-AF65-F5344CB8AC3E}">
        <p14:creationId xmlns:p14="http://schemas.microsoft.com/office/powerpoint/2010/main" val="306449434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am I?</a:t>
            </a:r>
          </a:p>
        </p:txBody>
      </p:sp>
      <p:sp>
        <p:nvSpPr>
          <p:cNvPr id="6" name="Text Placeholder 5"/>
          <p:cNvSpPr>
            <a:spLocks noGrp="1"/>
          </p:cNvSpPr>
          <p:nvPr>
            <p:ph idx="4294967295"/>
          </p:nvPr>
        </p:nvSpPr>
        <p:spPr>
          <a:xfrm>
            <a:off x="1" y="1079932"/>
            <a:ext cx="11678222" cy="2010160"/>
          </a:xfrm>
        </p:spPr>
        <p:txBody>
          <a:bodyPr>
            <a:noAutofit/>
          </a:bodyPr>
          <a:lstStyle/>
          <a:p>
            <a:r>
              <a:rPr lang="en-US" sz="3136" dirty="0"/>
              <a:t>Abel Wang</a:t>
            </a:r>
          </a:p>
          <a:p>
            <a:pPr lvl="1"/>
            <a:r>
              <a:rPr lang="en-US" sz="1961" dirty="0"/>
              <a:t>Senior Cloud Developer Advocate</a:t>
            </a:r>
          </a:p>
          <a:p>
            <a:pPr lvl="1"/>
            <a:r>
              <a:rPr lang="en-US" sz="1961" dirty="0"/>
              <a:t>Blog at abelsquidhead.com</a:t>
            </a:r>
          </a:p>
          <a:p>
            <a:pPr lvl="1"/>
            <a:r>
              <a:rPr lang="en-US" sz="1961" dirty="0">
                <a:solidFill>
                  <a:schemeClr val="tx1"/>
                </a:solidFill>
              </a:rPr>
              <a:t>@</a:t>
            </a:r>
            <a:r>
              <a:rPr lang="en-US" sz="1961" dirty="0" err="1">
                <a:solidFill>
                  <a:schemeClr val="tx1"/>
                </a:solidFill>
              </a:rPr>
              <a:t>AbelSquidHead</a:t>
            </a:r>
            <a:endParaRPr lang="en-US" sz="1961" dirty="0">
              <a:solidFill>
                <a:schemeClr val="tx1"/>
              </a:solidFill>
            </a:endParaRPr>
          </a:p>
          <a:p>
            <a:r>
              <a:rPr lang="en-US" sz="3136" dirty="0"/>
              <a:t>Work</a:t>
            </a:r>
          </a:p>
          <a:p>
            <a:pPr lvl="1"/>
            <a:r>
              <a:rPr lang="en-US" sz="1961" dirty="0"/>
              <a:t>Writing code for over 20 years</a:t>
            </a:r>
          </a:p>
          <a:p>
            <a:pPr lvl="1"/>
            <a:r>
              <a:rPr lang="en-US" sz="1961" dirty="0"/>
              <a:t>Process Consultant, Certified Scrum</a:t>
            </a:r>
            <a:br>
              <a:rPr lang="en-US" sz="1961" dirty="0"/>
            </a:br>
            <a:r>
              <a:rPr lang="en-US" sz="1961" dirty="0"/>
              <a:t>Master</a:t>
            </a:r>
          </a:p>
          <a:p>
            <a:pPr lvl="1"/>
            <a:r>
              <a:rPr lang="en-US" sz="1961" dirty="0"/>
              <a:t>ALM Ranger</a:t>
            </a:r>
          </a:p>
          <a:p>
            <a:pPr lvl="1"/>
            <a:r>
              <a:rPr lang="en-US" sz="1961" dirty="0"/>
              <a:t>VSTS Team</a:t>
            </a:r>
          </a:p>
          <a:p>
            <a:pPr lvl="1"/>
            <a:r>
              <a:rPr lang="en-US" sz="1961" dirty="0"/>
              <a:t>DevOps, General App Dev, </a:t>
            </a:r>
            <a:br>
              <a:rPr lang="en-US" sz="1961" dirty="0"/>
            </a:br>
            <a:r>
              <a:rPr lang="en-US" sz="1961" dirty="0"/>
              <a:t>Visual Studio, Azure</a:t>
            </a:r>
          </a:p>
          <a:p>
            <a:pPr lvl="1"/>
            <a:r>
              <a:rPr lang="en-US" sz="1961" dirty="0"/>
              <a:t>#</a:t>
            </a:r>
            <a:r>
              <a:rPr lang="en-US" sz="1961" dirty="0" err="1"/>
              <a:t>LoECDA</a:t>
            </a:r>
            <a:endParaRPr lang="en-US" sz="1961" dirty="0"/>
          </a:p>
          <a:p>
            <a:r>
              <a:rPr lang="en-US" sz="3136" dirty="0"/>
              <a:t>Fun Stuff</a:t>
            </a:r>
          </a:p>
          <a:p>
            <a:pPr lvl="1"/>
            <a:r>
              <a:rPr lang="en-US" sz="1961" dirty="0"/>
              <a:t>Rock star in his own mind #</a:t>
            </a:r>
            <a:r>
              <a:rPr lang="en-US" sz="1961" dirty="0" err="1"/>
              <a:t>TheRockstar</a:t>
            </a:r>
            <a:endParaRPr lang="en-US" sz="1961" dirty="0"/>
          </a:p>
          <a:p>
            <a:pPr lvl="1"/>
            <a:r>
              <a:rPr lang="en-US" sz="1961" dirty="0"/>
              <a:t>Training for the Great Wall Marathon</a:t>
            </a:r>
          </a:p>
          <a:p>
            <a:pPr marL="336016" lvl="1" indent="0">
              <a:buNone/>
            </a:pPr>
            <a:endParaRPr lang="en-US" sz="196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482" y="230810"/>
            <a:ext cx="2540773" cy="33876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641" y="522327"/>
            <a:ext cx="4389540" cy="2935800"/>
          </a:xfrm>
          <a:prstGeom prst="rect">
            <a:avLst/>
          </a:prstGeom>
        </p:spPr>
      </p:pic>
      <p:pic>
        <p:nvPicPr>
          <p:cNvPr id="4" name="Picture 3">
            <a:extLst>
              <a:ext uri="{FF2B5EF4-FFF2-40B4-BE49-F238E27FC236}">
                <a16:creationId xmlns:a16="http://schemas.microsoft.com/office/drawing/2014/main" id="{67F7D80F-8A46-401F-9425-66F9E23CF526}"/>
              </a:ext>
            </a:extLst>
          </p:cNvPr>
          <p:cNvPicPr>
            <a:picLocks noChangeAspect="1"/>
          </p:cNvPicPr>
          <p:nvPr/>
        </p:nvPicPr>
        <p:blipFill>
          <a:blip r:embed="rId5"/>
          <a:stretch>
            <a:fillRect/>
          </a:stretch>
        </p:blipFill>
        <p:spPr>
          <a:xfrm>
            <a:off x="4321896" y="4177748"/>
            <a:ext cx="1956957" cy="1948882"/>
          </a:xfrm>
          <a:prstGeom prst="rect">
            <a:avLst/>
          </a:prstGeom>
        </p:spPr>
      </p:pic>
      <p:pic>
        <p:nvPicPr>
          <p:cNvPr id="7" name="Picture 6">
            <a:extLst>
              <a:ext uri="{FF2B5EF4-FFF2-40B4-BE49-F238E27FC236}">
                <a16:creationId xmlns:a16="http://schemas.microsoft.com/office/drawing/2014/main" id="{3577D2BC-B02B-4070-8243-45679DE1E580}"/>
              </a:ext>
            </a:extLst>
          </p:cNvPr>
          <p:cNvPicPr>
            <a:picLocks noChangeAspect="1"/>
          </p:cNvPicPr>
          <p:nvPr/>
        </p:nvPicPr>
        <p:blipFill>
          <a:blip r:embed="rId6"/>
          <a:stretch>
            <a:fillRect/>
          </a:stretch>
        </p:blipFill>
        <p:spPr>
          <a:xfrm>
            <a:off x="6488410" y="3795860"/>
            <a:ext cx="5625477" cy="2876715"/>
          </a:xfrm>
          <a:prstGeom prst="rect">
            <a:avLst/>
          </a:prstGeom>
        </p:spPr>
      </p:pic>
    </p:spTree>
    <p:extLst>
      <p:ext uri="{BB962C8B-B14F-4D97-AF65-F5344CB8AC3E}">
        <p14:creationId xmlns:p14="http://schemas.microsoft.com/office/powerpoint/2010/main" val="104525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1" y="6470336"/>
            <a:ext cx="12192000" cy="3871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770973" y="2705904"/>
            <a:ext cx="5018343" cy="3017264"/>
          </a:xfrm>
        </p:spPr>
        <p:txBody>
          <a:bodyPr/>
          <a:lstStyle/>
          <a:p>
            <a:pPr marL="0" indent="0">
              <a:spcAft>
                <a:spcPts val="4705"/>
              </a:spcAft>
              <a:buNone/>
            </a:pPr>
            <a:r>
              <a:rPr lang="en-US" sz="1961" dirty="0">
                <a:solidFill>
                  <a:schemeClr val="accent6">
                    <a:lumMod val="75000"/>
                  </a:schemeClr>
                </a:solidFill>
                <a:latin typeface="+mn-lt"/>
              </a:rPr>
              <a:t>https://azure.com/devops</a:t>
            </a:r>
          </a:p>
          <a:p>
            <a:pPr marL="0" indent="0">
              <a:spcAft>
                <a:spcPts val="4705"/>
              </a:spcAft>
              <a:buNone/>
            </a:pPr>
            <a:r>
              <a:rPr lang="en-US" sz="1961" dirty="0">
                <a:solidFill>
                  <a:schemeClr val="accent6">
                    <a:lumMod val="75000"/>
                  </a:schemeClr>
                </a:solidFill>
                <a:latin typeface="+mn-lt"/>
              </a:rPr>
              <a:t>@</a:t>
            </a:r>
            <a:r>
              <a:rPr lang="en-US" sz="1961" dirty="0" err="1">
                <a:solidFill>
                  <a:schemeClr val="accent6">
                    <a:lumMod val="75000"/>
                  </a:schemeClr>
                </a:solidFill>
                <a:latin typeface="+mn-lt"/>
              </a:rPr>
              <a:t>AzureDevOps</a:t>
            </a:r>
            <a:endParaRPr lang="en-US" sz="1961" dirty="0">
              <a:solidFill>
                <a:schemeClr val="accent6">
                  <a:lumMod val="75000"/>
                </a:schemeClr>
              </a:solidFill>
              <a:latin typeface="+mn-lt"/>
            </a:endParaRPr>
          </a:p>
          <a:p>
            <a:pPr marL="0" indent="0">
              <a:spcAft>
                <a:spcPts val="4705"/>
              </a:spcAft>
              <a:buNone/>
            </a:pPr>
            <a:r>
              <a:rPr lang="en-US" sz="1961" dirty="0">
                <a:solidFill>
                  <a:schemeClr val="accent6">
                    <a:lumMod val="75000"/>
                  </a:schemeClr>
                </a:solidFill>
                <a:latin typeface="+mn-lt"/>
              </a:rPr>
              <a:t>https://aka.ms/AzureDevOpsForum</a:t>
            </a:r>
          </a:p>
          <a:p>
            <a:pPr marL="0" indent="0">
              <a:spcAft>
                <a:spcPts val="4705"/>
              </a:spcAft>
              <a:buNone/>
            </a:pPr>
            <a:r>
              <a:rPr lang="en-US" sz="1961" dirty="0">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Azure DevOps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889742" y="1478168"/>
            <a:ext cx="3668175" cy="832764"/>
          </a:xfrm>
          <a:prstGeom prst="rect">
            <a:avLst/>
          </a:prstGeom>
          <a:noFill/>
        </p:spPr>
        <p:txBody>
          <a:bodyPr wrap="none" lIns="179285" tIns="143428" rIns="179285" bIns="143428" rtlCol="0">
            <a:spAutoFit/>
          </a:bodyPr>
          <a:lstStyle/>
          <a:p>
            <a:pPr defTabSz="914314">
              <a:lnSpc>
                <a:spcPct val="90000"/>
              </a:lnSpc>
              <a:spcAft>
                <a:spcPts val="588"/>
              </a:spcAft>
            </a:pPr>
            <a:r>
              <a:rPr lang="en-US" sz="3921">
                <a:solidFill>
                  <a:srgbClr val="0078D7"/>
                </a:solidFill>
                <a:latin typeface="Segoe UI"/>
              </a:rPr>
              <a:t>#</a:t>
            </a:r>
            <a:r>
              <a:rPr lang="en-US" sz="3921" err="1">
                <a:solidFill>
                  <a:srgbClr val="0078D7"/>
                </a:solidFill>
                <a:latin typeface="Segoe UI"/>
              </a:rPr>
              <a:t>AzureDevOps</a:t>
            </a:r>
            <a:endParaRPr lang="en-US" sz="3921">
              <a:solidFill>
                <a:srgbClr val="0078D7"/>
              </a:solidFill>
              <a:latin typeface="Segoe UI"/>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09605" y="3501904"/>
            <a:ext cx="544382" cy="544382"/>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09605" y="2604914"/>
            <a:ext cx="544382" cy="544382"/>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09605" y="4398896"/>
            <a:ext cx="544382" cy="544382"/>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09605" y="5327854"/>
            <a:ext cx="544382" cy="544382"/>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1444" tIns="45722" rIns="91444" bIns="45722" numCol="1" anchor="t" anchorCtr="0" compatLnSpc="1">
              <a:prstTxWarp prst="textNoShape">
                <a:avLst/>
              </a:prstTxWarp>
            </a:bodyPr>
            <a:lstStyle/>
            <a:p>
              <a:pPr defTabSz="914314"/>
              <a:endParaRPr lang="en-US">
                <a:solidFill>
                  <a:srgbClr val="000000"/>
                </a:solidFill>
                <a:latin typeface="Segoe UI"/>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579305" y="1715766"/>
            <a:ext cx="6306834" cy="4912554"/>
          </a:xfrm>
          <a:prstGeom prst="rect">
            <a:avLst/>
          </a:prstGeom>
        </p:spPr>
      </p:pic>
      <p:sp>
        <p:nvSpPr>
          <p:cNvPr id="5" name="Footer Placeholder 4">
            <a:extLst>
              <a:ext uri="{FF2B5EF4-FFF2-40B4-BE49-F238E27FC236}">
                <a16:creationId xmlns:a16="http://schemas.microsoft.com/office/drawing/2014/main" id="{47F4C246-3B47-4563-B31A-7627EBFD70FD}"/>
              </a:ext>
            </a:extLst>
          </p:cNvPr>
          <p:cNvSpPr>
            <a:spLocks noGrp="1"/>
          </p:cNvSpPr>
          <p:nvPr>
            <p:ph type="ftr" sz="quarter" idx="11"/>
          </p:nvPr>
        </p:nvSpPr>
        <p:spPr/>
        <p:txBody>
          <a:bodyPr/>
          <a:lstStyle/>
          <a:p>
            <a:pPr defTabSz="914314"/>
            <a:r>
              <a:rPr lang="en-US">
                <a:solidFill>
                  <a:srgbClr val="000000">
                    <a:tint val="75000"/>
                  </a:srgbClr>
                </a:solidFill>
                <a:latin typeface="Segoe UI"/>
              </a:rPr>
              <a:t>@abelsquidhead</a:t>
            </a:r>
            <a:endParaRPr lang="en-US" dirty="0">
              <a:solidFill>
                <a:srgbClr val="000000">
                  <a:tint val="75000"/>
                </a:srgbClr>
              </a:solidFill>
              <a:latin typeface="Segoe UI"/>
            </a:endParaRPr>
          </a:p>
        </p:txBody>
      </p:sp>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are we?</a:t>
            </a:r>
          </a:p>
        </p:txBody>
      </p:sp>
      <p:sp>
        <p:nvSpPr>
          <p:cNvPr id="6" name="Text Placeholder 5"/>
          <p:cNvSpPr>
            <a:spLocks noGrp="1"/>
          </p:cNvSpPr>
          <p:nvPr>
            <p:ph type="body" sz="quarter" idx="10"/>
          </p:nvPr>
        </p:nvSpPr>
        <p:spPr>
          <a:xfrm>
            <a:off x="269240" y="1189495"/>
            <a:ext cx="11655078" cy="1466390"/>
          </a:xfrm>
        </p:spPr>
        <p:txBody>
          <a:bodyPr/>
          <a:lstStyle/>
          <a:p>
            <a:r>
              <a:rPr lang="en-US" b="1" dirty="0">
                <a:gradFill>
                  <a:gsLst>
                    <a:gs pos="12389">
                      <a:schemeClr val="tx2"/>
                    </a:gs>
                    <a:gs pos="40000">
                      <a:schemeClr val="tx2"/>
                    </a:gs>
                  </a:gsLst>
                  <a:lin ang="5400000" scaled="0"/>
                </a:gradFill>
              </a:rPr>
              <a:t>League of Extraordinary Cloud DevOps Advocates</a:t>
            </a:r>
            <a:endParaRPr lang="en-US" b="1" dirty="0">
              <a:gradFill>
                <a:gsLst>
                  <a:gs pos="12389">
                    <a:schemeClr val="tx2"/>
                  </a:gs>
                  <a:gs pos="40000">
                    <a:schemeClr val="tx2"/>
                  </a:gs>
                </a:gsLst>
                <a:lin ang="5400000" scaled="0"/>
              </a:gradFill>
              <a:latin typeface="+mn-lt"/>
            </a:endParaRPr>
          </a:p>
          <a:p>
            <a:pPr marL="0" lvl="1"/>
            <a:r>
              <a:rPr lang="en-US" sz="2353" b="1" dirty="0"/>
              <a:t>Cloud Developer Advocates</a:t>
            </a:r>
          </a:p>
          <a:p>
            <a:pPr marL="0" lvl="1"/>
            <a:r>
              <a:rPr lang="en-AU" sz="2353" dirty="0"/>
              <a:t>#</a:t>
            </a:r>
            <a:r>
              <a:rPr lang="en-AU" sz="2353" dirty="0" err="1"/>
              <a:t>LoECDA</a:t>
            </a:r>
            <a:endParaRPr lang="en-US" sz="2353" dirty="0"/>
          </a:p>
        </p:txBody>
      </p:sp>
      <p:pic>
        <p:nvPicPr>
          <p:cNvPr id="2" name="Picture 1">
            <a:extLst>
              <a:ext uri="{FF2B5EF4-FFF2-40B4-BE49-F238E27FC236}">
                <a16:creationId xmlns:a16="http://schemas.microsoft.com/office/drawing/2014/main" id="{828BC025-2C05-1641-B229-9A3B04D403EE}"/>
              </a:ext>
            </a:extLst>
          </p:cNvPr>
          <p:cNvPicPr>
            <a:picLocks noChangeAspect="1"/>
          </p:cNvPicPr>
          <p:nvPr/>
        </p:nvPicPr>
        <p:blipFill>
          <a:blip r:embed="rId3"/>
          <a:stretch>
            <a:fillRect/>
          </a:stretch>
        </p:blipFill>
        <p:spPr>
          <a:xfrm>
            <a:off x="2703958" y="2188635"/>
            <a:ext cx="9449812" cy="4668879"/>
          </a:xfrm>
          <a:prstGeom prst="rect">
            <a:avLst/>
          </a:prstGeom>
        </p:spPr>
      </p:pic>
    </p:spTree>
    <p:extLst>
      <p:ext uri="{BB962C8B-B14F-4D97-AF65-F5344CB8AC3E}">
        <p14:creationId xmlns:p14="http://schemas.microsoft.com/office/powerpoint/2010/main" val="351340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DevOps Before and After</a:t>
            </a:r>
          </a:p>
        </p:txBody>
      </p:sp>
      <p:sp>
        <p:nvSpPr>
          <p:cNvPr id="6" name="Text Placeholder 5"/>
          <p:cNvSpPr>
            <a:spLocks noGrp="1"/>
          </p:cNvSpPr>
          <p:nvPr>
            <p:ph type="body" sz="quarter" idx="10"/>
          </p:nvPr>
        </p:nvSpPr>
        <p:spPr>
          <a:xfrm>
            <a:off x="269240" y="1189495"/>
            <a:ext cx="11655078" cy="506901"/>
          </a:xfrm>
        </p:spPr>
        <p:txBody>
          <a:bodyPr/>
          <a:lstStyle/>
          <a:p>
            <a:r>
              <a:rPr lang="en-US" sz="2353" dirty="0"/>
              <a:t>A short film</a:t>
            </a:r>
          </a:p>
        </p:txBody>
      </p:sp>
    </p:spTree>
    <p:extLst>
      <p:ext uri="{BB962C8B-B14F-4D97-AF65-F5344CB8AC3E}">
        <p14:creationId xmlns:p14="http://schemas.microsoft.com/office/powerpoint/2010/main" val="117645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tStop">
            <a:hlinkClick r:id="" action="ppaction://media"/>
            <a:extLst>
              <a:ext uri="{FF2B5EF4-FFF2-40B4-BE49-F238E27FC236}">
                <a16:creationId xmlns:a16="http://schemas.microsoft.com/office/drawing/2014/main" id="{F331ADC3-29A2-4FB1-89E8-6440896CA7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9" y="0"/>
            <a:ext cx="12190271" cy="6857027"/>
          </a:xfrm>
          <a:prstGeom prst="rect">
            <a:avLst/>
          </a:prstGeom>
        </p:spPr>
      </p:pic>
    </p:spTree>
    <p:extLst>
      <p:ext uri="{BB962C8B-B14F-4D97-AF65-F5344CB8AC3E}">
        <p14:creationId xmlns:p14="http://schemas.microsoft.com/office/powerpoint/2010/main" val="390632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2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B5E7E1-35BE-46E1-B61C-B49D8E963036}"/>
              </a:ext>
            </a:extLst>
          </p:cNvPr>
          <p:cNvPicPr>
            <a:picLocks noChangeAspect="1"/>
          </p:cNvPicPr>
          <p:nvPr/>
        </p:nvPicPr>
        <p:blipFill rotWithShape="1">
          <a:blip r:embed="rId3"/>
          <a:srcRect r="12994"/>
          <a:stretch/>
        </p:blipFill>
        <p:spPr>
          <a:xfrm>
            <a:off x="5428806" y="2471193"/>
            <a:ext cx="6762330" cy="4386321"/>
          </a:xfrm>
          <a:prstGeom prst="rect">
            <a:avLst/>
          </a:prstGeom>
        </p:spPr>
      </p:pic>
      <p:sp>
        <p:nvSpPr>
          <p:cNvPr id="4" name="Title 3">
            <a:extLst>
              <a:ext uri="{FF2B5EF4-FFF2-40B4-BE49-F238E27FC236}">
                <a16:creationId xmlns:a16="http://schemas.microsoft.com/office/drawing/2014/main" id="{4FD108AF-D793-4CD5-95E9-08692B544D39}"/>
              </a:ext>
            </a:extLst>
          </p:cNvPr>
          <p:cNvSpPr>
            <a:spLocks noGrp="1"/>
          </p:cNvSpPr>
          <p:nvPr>
            <p:ph type="title"/>
          </p:nvPr>
        </p:nvSpPr>
        <p:spPr/>
        <p:txBody>
          <a:bodyPr/>
          <a:lstStyle/>
          <a:p>
            <a:r>
              <a:rPr lang="en-US" dirty="0"/>
              <a:t>Increase in number of people</a:t>
            </a:r>
          </a:p>
        </p:txBody>
      </p:sp>
      <p:pic>
        <p:nvPicPr>
          <p:cNvPr id="6" name="Picture 5">
            <a:extLst>
              <a:ext uri="{FF2B5EF4-FFF2-40B4-BE49-F238E27FC236}">
                <a16:creationId xmlns:a16="http://schemas.microsoft.com/office/drawing/2014/main" id="{013E0620-F2CF-41E0-8C6F-12D5E4F07BBE}"/>
              </a:ext>
            </a:extLst>
          </p:cNvPr>
          <p:cNvPicPr>
            <a:picLocks noChangeAspect="1"/>
          </p:cNvPicPr>
          <p:nvPr/>
        </p:nvPicPr>
        <p:blipFill rotWithShape="1">
          <a:blip r:embed="rId4"/>
          <a:srcRect r="13483"/>
          <a:stretch/>
        </p:blipFill>
        <p:spPr>
          <a:xfrm>
            <a:off x="866" y="2471194"/>
            <a:ext cx="5756172" cy="4386322"/>
          </a:xfrm>
          <a:prstGeom prst="rect">
            <a:avLst/>
          </a:prstGeom>
        </p:spPr>
      </p:pic>
    </p:spTree>
    <p:extLst>
      <p:ext uri="{BB962C8B-B14F-4D97-AF65-F5344CB8AC3E}">
        <p14:creationId xmlns:p14="http://schemas.microsoft.com/office/powerpoint/2010/main" val="390159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108AF-D793-4CD5-95E9-08692B544D39}"/>
              </a:ext>
            </a:extLst>
          </p:cNvPr>
          <p:cNvSpPr>
            <a:spLocks noGrp="1"/>
          </p:cNvSpPr>
          <p:nvPr>
            <p:ph type="title"/>
          </p:nvPr>
        </p:nvSpPr>
        <p:spPr/>
        <p:txBody>
          <a:bodyPr/>
          <a:lstStyle/>
          <a:p>
            <a:r>
              <a:rPr lang="en-US" dirty="0"/>
              <a:t>Automation</a:t>
            </a:r>
          </a:p>
        </p:txBody>
      </p:sp>
      <p:pic>
        <p:nvPicPr>
          <p:cNvPr id="5" name="Picture 4">
            <a:extLst>
              <a:ext uri="{FF2B5EF4-FFF2-40B4-BE49-F238E27FC236}">
                <a16:creationId xmlns:a16="http://schemas.microsoft.com/office/drawing/2014/main" id="{3E610972-9842-4017-85B4-FD9202DE4D0F}"/>
              </a:ext>
            </a:extLst>
          </p:cNvPr>
          <p:cNvPicPr>
            <a:picLocks noChangeAspect="1"/>
          </p:cNvPicPr>
          <p:nvPr/>
        </p:nvPicPr>
        <p:blipFill>
          <a:blip r:embed="rId3"/>
          <a:stretch>
            <a:fillRect/>
          </a:stretch>
        </p:blipFill>
        <p:spPr>
          <a:xfrm>
            <a:off x="1315726" y="2134375"/>
            <a:ext cx="9560549" cy="4723139"/>
          </a:xfrm>
          <a:prstGeom prst="rect">
            <a:avLst/>
          </a:prstGeom>
        </p:spPr>
      </p:pic>
    </p:spTree>
    <p:extLst>
      <p:ext uri="{BB962C8B-B14F-4D97-AF65-F5344CB8AC3E}">
        <p14:creationId xmlns:p14="http://schemas.microsoft.com/office/powerpoint/2010/main" val="104603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108AF-D793-4CD5-95E9-08692B544D39}"/>
              </a:ext>
            </a:extLst>
          </p:cNvPr>
          <p:cNvSpPr>
            <a:spLocks noGrp="1"/>
          </p:cNvSpPr>
          <p:nvPr>
            <p:ph type="title"/>
          </p:nvPr>
        </p:nvSpPr>
        <p:spPr/>
        <p:txBody>
          <a:bodyPr/>
          <a:lstStyle/>
          <a:p>
            <a:r>
              <a:rPr lang="en-US" dirty="0"/>
              <a:t>Shift-Left</a:t>
            </a:r>
          </a:p>
        </p:txBody>
      </p:sp>
      <p:pic>
        <p:nvPicPr>
          <p:cNvPr id="2" name="Picture 1">
            <a:extLst>
              <a:ext uri="{FF2B5EF4-FFF2-40B4-BE49-F238E27FC236}">
                <a16:creationId xmlns:a16="http://schemas.microsoft.com/office/drawing/2014/main" id="{58FE33D3-328C-4D1B-A2CF-C60FCA83DFA4}"/>
              </a:ext>
            </a:extLst>
          </p:cNvPr>
          <p:cNvPicPr>
            <a:picLocks noChangeAspect="1"/>
          </p:cNvPicPr>
          <p:nvPr/>
        </p:nvPicPr>
        <p:blipFill>
          <a:blip r:embed="rId3"/>
          <a:stretch>
            <a:fillRect/>
          </a:stretch>
        </p:blipFill>
        <p:spPr>
          <a:xfrm>
            <a:off x="2025149" y="1505893"/>
            <a:ext cx="8141702" cy="5351622"/>
          </a:xfrm>
          <a:prstGeom prst="rect">
            <a:avLst/>
          </a:prstGeom>
        </p:spPr>
      </p:pic>
    </p:spTree>
    <p:extLst>
      <p:ext uri="{BB962C8B-B14F-4D97-AF65-F5344CB8AC3E}">
        <p14:creationId xmlns:p14="http://schemas.microsoft.com/office/powerpoint/2010/main" val="15160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108AF-D793-4CD5-95E9-08692B544D39}"/>
              </a:ext>
            </a:extLst>
          </p:cNvPr>
          <p:cNvSpPr>
            <a:spLocks noGrp="1"/>
          </p:cNvSpPr>
          <p:nvPr>
            <p:ph type="title"/>
          </p:nvPr>
        </p:nvSpPr>
        <p:spPr/>
        <p:txBody>
          <a:bodyPr/>
          <a:lstStyle/>
          <a:p>
            <a:r>
              <a:rPr lang="en-US" dirty="0"/>
              <a:t>Shift-Left</a:t>
            </a:r>
          </a:p>
        </p:txBody>
      </p:sp>
      <p:pic>
        <p:nvPicPr>
          <p:cNvPr id="5" name="PitStop">
            <a:hlinkClick r:id="" action="ppaction://media"/>
            <a:extLst>
              <a:ext uri="{FF2B5EF4-FFF2-40B4-BE49-F238E27FC236}">
                <a16:creationId xmlns:a16="http://schemas.microsoft.com/office/drawing/2014/main" id="{9F38426A-D569-45BB-8F29-5869D825F26E}"/>
              </a:ext>
            </a:extLst>
          </p:cNvPr>
          <p:cNvPicPr>
            <a:picLocks noChangeAspect="1"/>
          </p:cNvPicPr>
          <p:nvPr>
            <a:videoFile r:link="rId1"/>
            <p:extLst>
              <p:ext uri="{DAA4B4D4-6D71-4841-9C94-3DE7FCFB9230}">
                <p14:media xmlns:p14="http://schemas.microsoft.com/office/powerpoint/2010/main" r:embed="rId2">
                  <p14:trim st="79361" end="0.0333"/>
                </p14:media>
              </p:ext>
            </p:extLst>
          </p:nvPr>
        </p:nvPicPr>
        <p:blipFill>
          <a:blip r:embed="rId5"/>
          <a:stretch>
            <a:fillRect/>
          </a:stretch>
        </p:blipFill>
        <p:spPr>
          <a:xfrm>
            <a:off x="1514283" y="1703081"/>
            <a:ext cx="9163435" cy="5154433"/>
          </a:xfrm>
          <a:prstGeom prst="rect">
            <a:avLst/>
          </a:prstGeom>
        </p:spPr>
      </p:pic>
    </p:spTree>
    <p:extLst>
      <p:ext uri="{BB962C8B-B14F-4D97-AF65-F5344CB8AC3E}">
        <p14:creationId xmlns:p14="http://schemas.microsoft.com/office/powerpoint/2010/main" val="321889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4.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ptx" id="{DBACFF80-9D32-4C1C-ABAB-6DFBBF00857D}" vid="{594E16FB-3ABD-46CB-B726-B5D4B2A815F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4665</TotalTime>
  <Words>1437</Words>
  <Application>Microsoft Office PowerPoint</Application>
  <PresentationFormat>Widescreen</PresentationFormat>
  <Paragraphs>195</Paragraphs>
  <Slides>20</Slides>
  <Notes>20</Notes>
  <HiddenSlides>6</HiddenSlides>
  <MMClips>2</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20</vt:i4>
      </vt:variant>
    </vt:vector>
  </HeadingPairs>
  <TitlesOfParts>
    <vt:vector size="39" baseType="lpstr">
      <vt:lpstr>MS PGothic</vt:lpstr>
      <vt:lpstr>Arial</vt:lpstr>
      <vt:lpstr>Bodoni MT</vt:lpstr>
      <vt:lpstr>Bodoni Std Bold Italic</vt:lpstr>
      <vt:lpstr>Calibri</vt:lpstr>
      <vt:lpstr>Calibri Light</vt:lpstr>
      <vt:lpstr>Consolas</vt:lpstr>
      <vt:lpstr>Segoe Pro Semibold</vt:lpstr>
      <vt:lpstr>Segoe UI</vt:lpstr>
      <vt:lpstr>Segoe UI Light</vt:lpstr>
      <vt:lpstr>Segoe UI Semibold</vt:lpstr>
      <vt:lpstr>Segoe UI Semilight</vt:lpstr>
      <vt:lpstr>Tw Cen MT</vt:lpstr>
      <vt:lpstr>Wingdings</vt:lpstr>
      <vt:lpstr>Office Theme</vt:lpstr>
      <vt:lpstr>5-30711_TR22_BO_CT_Template</vt:lpstr>
      <vt:lpstr>5-50155_Microsoft_Tech_Summit_Light_Template</vt:lpstr>
      <vt:lpstr>MSVID_White_16x9_2012-08-18</vt:lpstr>
      <vt:lpstr>Azure PPT Template - 2018</vt:lpstr>
      <vt:lpstr>PowerPoint Presentation</vt:lpstr>
      <vt:lpstr>Who am I?</vt:lpstr>
      <vt:lpstr>Who are we?</vt:lpstr>
      <vt:lpstr>DevOps Before and After</vt:lpstr>
      <vt:lpstr>PowerPoint Presentation</vt:lpstr>
      <vt:lpstr>Increase in number of people</vt:lpstr>
      <vt:lpstr>Automation</vt:lpstr>
      <vt:lpstr>Shift-Left</vt:lpstr>
      <vt:lpstr>Shift-Left</vt:lpstr>
      <vt:lpstr>PowerPoint Presentation</vt:lpstr>
      <vt:lpstr> </vt:lpstr>
      <vt:lpstr>Why is DevOps important?</vt:lpstr>
      <vt:lpstr>High Performance DevOps Companies Achieve…</vt:lpstr>
      <vt:lpstr>DevOps: the three stage conversation</vt:lpstr>
      <vt:lpstr>People</vt:lpstr>
      <vt:lpstr>PowerPoint Presentation</vt:lpstr>
      <vt:lpstr> </vt:lpstr>
      <vt:lpstr>Introducing Azure DevOps</vt:lpstr>
      <vt:lpstr>     Azure DevOps    +          Azure</vt:lpstr>
      <vt:lpstr>Azure DevOps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Abel Wang</dc:creator>
  <cp:lastModifiedBy>Abel Wang</cp:lastModifiedBy>
  <cp:revision>2</cp:revision>
  <dcterms:created xsi:type="dcterms:W3CDTF">2018-05-14T16:12:47Z</dcterms:created>
  <dcterms:modified xsi:type="dcterms:W3CDTF">2018-11-14T16:42:27Z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abewan@microsoft.com</vt:lpwstr>
  </property>
  <property fmtid="{D5CDD505-2E9C-101B-9397-08002B2CF9AE}" pid="5" name="MSIP_Label_f42aa342-8706-4288-bd11-ebb85995028c_SetDate">
    <vt:lpwstr>2018-05-14T18:02:34.4573224Z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